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sldIdLst>
    <p:sldId id="256" r:id="rId2"/>
    <p:sldId id="257" r:id="rId3"/>
    <p:sldId id="259" r:id="rId4"/>
    <p:sldId id="260" r:id="rId5"/>
    <p:sldId id="261" r:id="rId6"/>
    <p:sldId id="258" r:id="rId7"/>
    <p:sldId id="262" r:id="rId8"/>
    <p:sldId id="263" r:id="rId9"/>
    <p:sldId id="264" r:id="rId10"/>
    <p:sldId id="267" r:id="rId11"/>
    <p:sldId id="265" r:id="rId12"/>
    <p:sldId id="268" r:id="rId13"/>
    <p:sldId id="266" r:id="rId14"/>
    <p:sldId id="269" r:id="rId15"/>
    <p:sldId id="270" r:id="rId16"/>
    <p:sldId id="271" r:id="rId17"/>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9EA1E-98C4-4A2E-AAC3-800E357DC9FE}"/>
              </a:ext>
            </a:extLst>
          </p:cNvPr>
          <p:cNvSpPr>
            <a:spLocks noGrp="1"/>
          </p:cNvSpPr>
          <p:nvPr>
            <p:ph type="ctrTitle"/>
          </p:nvPr>
        </p:nvSpPr>
        <p:spPr>
          <a:xfrm>
            <a:off x="1517904" y="1517904"/>
            <a:ext cx="9144000" cy="2798064"/>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A96B1FA-5AE6-4D57-B37B-4AA0216007F8}"/>
              </a:ext>
            </a:extLst>
          </p:cNvPr>
          <p:cNvSpPr>
            <a:spLocks noGrp="1"/>
          </p:cNvSpPr>
          <p:nvPr>
            <p:ph type="subTitle" idx="1"/>
          </p:nvPr>
        </p:nvSpPr>
        <p:spPr>
          <a:xfrm>
            <a:off x="1517904" y="4572000"/>
            <a:ext cx="9144000" cy="1527048"/>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a:extLst>
              <a:ext uri="{FF2B5EF4-FFF2-40B4-BE49-F238E27FC236}">
                <a16:creationId xmlns:a16="http://schemas.microsoft.com/office/drawing/2014/main" id="{01F49B66-DBC3-45EE-A6E1-DE10A6C186C8}"/>
              </a:ext>
            </a:extLst>
          </p:cNvPr>
          <p:cNvSpPr>
            <a:spLocks noGrp="1"/>
          </p:cNvSpPr>
          <p:nvPr>
            <p:ph type="dt" sz="half" idx="10"/>
          </p:nvPr>
        </p:nvSpPr>
        <p:spPr/>
        <p:txBody>
          <a:bodyPr/>
          <a:lstStyle/>
          <a:p>
            <a:pPr algn="r"/>
            <a:fld id="{3F9AFA87-1417-4992-ABD9-27C3BC8CC883}" type="datetimeFigureOut">
              <a:rPr lang="en-US" smtClean="0"/>
              <a:pPr algn="r"/>
              <a:t>7/19/2024</a:t>
            </a:fld>
            <a:endParaRPr lang="en-US" dirty="0"/>
          </a:p>
        </p:txBody>
      </p:sp>
      <p:sp>
        <p:nvSpPr>
          <p:cNvPr id="8" name="Footer Placeholder 7">
            <a:extLst>
              <a:ext uri="{FF2B5EF4-FFF2-40B4-BE49-F238E27FC236}">
                <a16:creationId xmlns:a16="http://schemas.microsoft.com/office/drawing/2014/main" id="{241085F0-1967-4B4F-9824-58E9F2E05125}"/>
              </a:ext>
            </a:extLst>
          </p:cNvPr>
          <p:cNvSpPr>
            <a:spLocks noGrp="1"/>
          </p:cNvSpPr>
          <p:nvPr>
            <p:ph type="ftr" sz="quarter" idx="11"/>
          </p:nvPr>
        </p:nvSpPr>
        <p:spPr/>
        <p:txBody>
          <a:bodyPr/>
          <a:lstStyle/>
          <a:p>
            <a:endParaRPr lang="en-US" sz="1000" dirty="0"/>
          </a:p>
        </p:txBody>
      </p:sp>
      <p:sp>
        <p:nvSpPr>
          <p:cNvPr id="9" name="Slide Number Placeholder 8">
            <a:extLst>
              <a:ext uri="{FF2B5EF4-FFF2-40B4-BE49-F238E27FC236}">
                <a16:creationId xmlns:a16="http://schemas.microsoft.com/office/drawing/2014/main" id="{40AEDEE5-31B5-4868-8C16-47FF43E276A4}"/>
              </a:ext>
            </a:extLst>
          </p:cNvPr>
          <p:cNvSpPr>
            <a:spLocks noGrp="1"/>
          </p:cNvSpPr>
          <p:nvPr>
            <p:ph type="sldNum" sz="quarter" idx="12"/>
          </p:nvPr>
        </p:nvSpPr>
        <p:spPr/>
        <p:txBody>
          <a:body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4251167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F9454-6F74-46A8-B299-4AF451BFB928}"/>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6F55CA9-A0BD-4609-9307-BAF987B262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25E4293-851E-4FA2-BFF2-B646A42369DE}"/>
              </a:ext>
            </a:extLst>
          </p:cNvPr>
          <p:cNvSpPr>
            <a:spLocks noGrp="1"/>
          </p:cNvSpPr>
          <p:nvPr>
            <p:ph type="dt" sz="half" idx="10"/>
          </p:nvPr>
        </p:nvSpPr>
        <p:spPr/>
        <p:txBody>
          <a:bodyPr/>
          <a:lstStyle/>
          <a:p>
            <a:fld id="{3F9AFA87-1417-4992-ABD9-27C3BC8CC883}" type="datetimeFigureOut">
              <a:rPr lang="en-US" smtClean="0"/>
              <a:t>7/19/2024</a:t>
            </a:fld>
            <a:endParaRPr lang="en-US"/>
          </a:p>
        </p:txBody>
      </p:sp>
      <p:sp>
        <p:nvSpPr>
          <p:cNvPr id="5" name="Footer Placeholder 4">
            <a:extLst>
              <a:ext uri="{FF2B5EF4-FFF2-40B4-BE49-F238E27FC236}">
                <a16:creationId xmlns:a16="http://schemas.microsoft.com/office/drawing/2014/main" id="{59A907F5-F26D-4A91-8D70-AB54F8B43D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8ACBD8-D942-449E-A2B8-358CD1365C0A}"/>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931371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A50897-0C2E-420B-9A38-A8D5C1D72786}"/>
              </a:ext>
            </a:extLst>
          </p:cNvPr>
          <p:cNvSpPr>
            <a:spLocks noGrp="1"/>
          </p:cNvSpPr>
          <p:nvPr>
            <p:ph type="title" orient="vert"/>
          </p:nvPr>
        </p:nvSpPr>
        <p:spPr>
          <a:xfrm>
            <a:off x="8450317" y="1517904"/>
            <a:ext cx="2220731" cy="454678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EDB2173-32A5-4677-A08F-DAB8FD430D1A}"/>
              </a:ext>
            </a:extLst>
          </p:cNvPr>
          <p:cNvSpPr>
            <a:spLocks noGrp="1"/>
          </p:cNvSpPr>
          <p:nvPr>
            <p:ph type="body" orient="vert" idx="1"/>
          </p:nvPr>
        </p:nvSpPr>
        <p:spPr>
          <a:xfrm>
            <a:off x="1517904" y="1517904"/>
            <a:ext cx="6562553" cy="454678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3DB124D-B801-4A6A-9DAF-EBC1B98FE4F7}"/>
              </a:ext>
            </a:extLst>
          </p:cNvPr>
          <p:cNvSpPr>
            <a:spLocks noGrp="1"/>
          </p:cNvSpPr>
          <p:nvPr>
            <p:ph type="dt" sz="half" idx="10"/>
          </p:nvPr>
        </p:nvSpPr>
        <p:spPr/>
        <p:txBody>
          <a:bodyPr/>
          <a:lstStyle/>
          <a:p>
            <a:fld id="{3F9AFA87-1417-4992-ABD9-27C3BC8CC883}" type="datetimeFigureOut">
              <a:rPr lang="en-US" smtClean="0"/>
              <a:t>7/19/2024</a:t>
            </a:fld>
            <a:endParaRPr lang="en-US"/>
          </a:p>
        </p:txBody>
      </p:sp>
      <p:sp>
        <p:nvSpPr>
          <p:cNvPr id="5" name="Footer Placeholder 4">
            <a:extLst>
              <a:ext uri="{FF2B5EF4-FFF2-40B4-BE49-F238E27FC236}">
                <a16:creationId xmlns:a16="http://schemas.microsoft.com/office/drawing/2014/main" id="{A8DAF8DF-2544-45A5-B62B-BB7948FCCA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AC232D-131E-4BE6-8E2E-BAF5A30846D6}"/>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53230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5BB2-C09C-49B0-BAFA-DE1801CD3E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A47C21-944D-47FE-9519-A255188371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7CE36D-6B7B-4D5E-831E-34A4286D6E6A}"/>
              </a:ext>
            </a:extLst>
          </p:cNvPr>
          <p:cNvSpPr>
            <a:spLocks noGrp="1"/>
          </p:cNvSpPr>
          <p:nvPr>
            <p:ph type="dt" sz="half" idx="10"/>
          </p:nvPr>
        </p:nvSpPr>
        <p:spPr/>
        <p:txBody>
          <a:bodyPr/>
          <a:lstStyle/>
          <a:p>
            <a:fld id="{3F9AFA87-1417-4992-ABD9-27C3BC8CC883}" type="datetimeFigureOut">
              <a:rPr lang="en-US" smtClean="0"/>
              <a:t>7/19/2024</a:t>
            </a:fld>
            <a:endParaRPr lang="en-US"/>
          </a:p>
        </p:txBody>
      </p:sp>
      <p:sp>
        <p:nvSpPr>
          <p:cNvPr id="5" name="Footer Placeholder 4">
            <a:extLst>
              <a:ext uri="{FF2B5EF4-FFF2-40B4-BE49-F238E27FC236}">
                <a16:creationId xmlns:a16="http://schemas.microsoft.com/office/drawing/2014/main" id="{BA2AD668-6E19-425C-88F7-AF4220662C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905C53-CF7C-4936-9E35-1BEBD683626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048130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46C78-A717-4E1F-A742-FD5AECA03B4B}"/>
              </a:ext>
            </a:extLst>
          </p:cNvPr>
          <p:cNvSpPr>
            <a:spLocks noGrp="1"/>
          </p:cNvSpPr>
          <p:nvPr>
            <p:ph type="title"/>
          </p:nvPr>
        </p:nvSpPr>
        <p:spPr>
          <a:xfrm>
            <a:off x="1517904" y="1517904"/>
            <a:ext cx="9144000"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DA1270D-CCAE-4437-A0C0-052D111DFC80}"/>
              </a:ext>
            </a:extLst>
          </p:cNvPr>
          <p:cNvSpPr>
            <a:spLocks noGrp="1"/>
          </p:cNvSpPr>
          <p:nvPr>
            <p:ph type="body" idx="1"/>
          </p:nvPr>
        </p:nvSpPr>
        <p:spPr>
          <a:xfrm>
            <a:off x="1517904" y="4572000"/>
            <a:ext cx="91440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9F006A-7EEE-4DB0-8F92-D34C0D46C38E}"/>
              </a:ext>
            </a:extLst>
          </p:cNvPr>
          <p:cNvSpPr>
            <a:spLocks noGrp="1"/>
          </p:cNvSpPr>
          <p:nvPr>
            <p:ph type="dt" sz="half" idx="10"/>
          </p:nvPr>
        </p:nvSpPr>
        <p:spPr/>
        <p:txBody>
          <a:bodyPr/>
          <a:lstStyle/>
          <a:p>
            <a:fld id="{3F9AFA87-1417-4992-ABD9-27C3BC8CC883}" type="datetimeFigureOut">
              <a:rPr lang="en-US" smtClean="0"/>
              <a:t>7/19/2024</a:t>
            </a:fld>
            <a:endParaRPr lang="en-US"/>
          </a:p>
        </p:txBody>
      </p:sp>
      <p:sp>
        <p:nvSpPr>
          <p:cNvPr id="5" name="Footer Placeholder 4">
            <a:extLst>
              <a:ext uri="{FF2B5EF4-FFF2-40B4-BE49-F238E27FC236}">
                <a16:creationId xmlns:a16="http://schemas.microsoft.com/office/drawing/2014/main" id="{FDA3F2ED-2B0E-44A9-8603-286CA06345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4D801C-6B4E-40B6-9D6E-558192264D2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56837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446AA-9418-4C3E-901B-8E2806122E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997482-2CA6-4707-976E-6FD4B57BFE66}"/>
              </a:ext>
            </a:extLst>
          </p:cNvPr>
          <p:cNvSpPr>
            <a:spLocks noGrp="1"/>
          </p:cNvSpPr>
          <p:nvPr>
            <p:ph sz="half" idx="1"/>
          </p:nvPr>
        </p:nvSpPr>
        <p:spPr>
          <a:xfrm>
            <a:off x="1517904"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909652-DD12-479C-B639-9452CBA8C019}"/>
              </a:ext>
            </a:extLst>
          </p:cNvPr>
          <p:cNvSpPr>
            <a:spLocks noGrp="1"/>
          </p:cNvSpPr>
          <p:nvPr>
            <p:ph sz="half" idx="2"/>
          </p:nvPr>
        </p:nvSpPr>
        <p:spPr>
          <a:xfrm>
            <a:off x="6336792"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0EC7A6-AFB1-4989-A0B4-B422D5B2C69C}"/>
              </a:ext>
            </a:extLst>
          </p:cNvPr>
          <p:cNvSpPr>
            <a:spLocks noGrp="1"/>
          </p:cNvSpPr>
          <p:nvPr>
            <p:ph type="dt" sz="half" idx="10"/>
          </p:nvPr>
        </p:nvSpPr>
        <p:spPr/>
        <p:txBody>
          <a:bodyPr/>
          <a:lstStyle/>
          <a:p>
            <a:fld id="{3F9AFA87-1417-4992-ABD9-27C3BC8CC883}" type="datetimeFigureOut">
              <a:rPr lang="en-US" smtClean="0"/>
              <a:t>7/19/2024</a:t>
            </a:fld>
            <a:endParaRPr lang="en-US" dirty="0"/>
          </a:p>
        </p:txBody>
      </p:sp>
      <p:sp>
        <p:nvSpPr>
          <p:cNvPr id="6" name="Footer Placeholder 5">
            <a:extLst>
              <a:ext uri="{FF2B5EF4-FFF2-40B4-BE49-F238E27FC236}">
                <a16:creationId xmlns:a16="http://schemas.microsoft.com/office/drawing/2014/main" id="{F8D2117C-B497-4647-A66B-1887750FB53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9E8C7AF-5092-416B-B61C-F41D3C573E0C}"/>
              </a:ext>
            </a:extLst>
          </p:cNvPr>
          <p:cNvSpPr>
            <a:spLocks noGrp="1"/>
          </p:cNvSpPr>
          <p:nvPr>
            <p:ph type="sldNum" sz="quarter" idx="12"/>
          </p:nvPr>
        </p:nvSpPr>
        <p:spPr/>
        <p:txBody>
          <a:bodyPr/>
          <a:lstStyle/>
          <a:p>
            <a:fld id="{CB1E4CB7-CB13-4810-BF18-BE31AFC64F93}" type="slidenum">
              <a:rPr lang="en-US" smtClean="0"/>
              <a:t>‹#›</a:t>
            </a:fld>
            <a:endParaRPr lang="en-US" dirty="0"/>
          </a:p>
        </p:txBody>
      </p:sp>
    </p:spTree>
    <p:extLst>
      <p:ext uri="{BB962C8B-B14F-4D97-AF65-F5344CB8AC3E}">
        <p14:creationId xmlns:p14="http://schemas.microsoft.com/office/powerpoint/2010/main" val="873290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E90CDE0-3FEB-42A0-8BCC-7DADE7D4A621}"/>
              </a:ext>
            </a:extLst>
          </p:cNvPr>
          <p:cNvSpPr>
            <a:spLocks noGrp="1"/>
          </p:cNvSpPr>
          <p:nvPr>
            <p:ph type="body" idx="1"/>
          </p:nvPr>
        </p:nvSpPr>
        <p:spPr>
          <a:xfrm>
            <a:off x="1517905"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778B8B-E9A3-44BE-85A6-3E316659A9B4}"/>
              </a:ext>
            </a:extLst>
          </p:cNvPr>
          <p:cNvSpPr>
            <a:spLocks noGrp="1"/>
          </p:cNvSpPr>
          <p:nvPr>
            <p:ph sz="half" idx="2"/>
          </p:nvPr>
        </p:nvSpPr>
        <p:spPr>
          <a:xfrm>
            <a:off x="1517904"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0BF1BCA-A435-4779-A6FE-15207141F519}"/>
              </a:ext>
            </a:extLst>
          </p:cNvPr>
          <p:cNvSpPr>
            <a:spLocks noGrp="1"/>
          </p:cNvSpPr>
          <p:nvPr>
            <p:ph type="body" sz="quarter" idx="3"/>
          </p:nvPr>
        </p:nvSpPr>
        <p:spPr>
          <a:xfrm>
            <a:off x="6336792"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9B1923-9749-49E3-88FA-75C326E6719A}"/>
              </a:ext>
            </a:extLst>
          </p:cNvPr>
          <p:cNvSpPr>
            <a:spLocks noGrp="1"/>
          </p:cNvSpPr>
          <p:nvPr>
            <p:ph sz="quarter" idx="4"/>
          </p:nvPr>
        </p:nvSpPr>
        <p:spPr>
          <a:xfrm>
            <a:off x="6336792"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F3A70F0-5AFA-4C5A-812B-220C6A38DB6B}"/>
              </a:ext>
            </a:extLst>
          </p:cNvPr>
          <p:cNvSpPr>
            <a:spLocks noGrp="1"/>
          </p:cNvSpPr>
          <p:nvPr>
            <p:ph type="dt" sz="half" idx="10"/>
          </p:nvPr>
        </p:nvSpPr>
        <p:spPr/>
        <p:txBody>
          <a:bodyPr/>
          <a:lstStyle/>
          <a:p>
            <a:fld id="{3F9AFA87-1417-4992-ABD9-27C3BC8CC883}" type="datetimeFigureOut">
              <a:rPr lang="en-US" smtClean="0"/>
              <a:t>7/19/2024</a:t>
            </a:fld>
            <a:endParaRPr lang="en-US"/>
          </a:p>
        </p:txBody>
      </p:sp>
      <p:sp>
        <p:nvSpPr>
          <p:cNvPr id="8" name="Footer Placeholder 7">
            <a:extLst>
              <a:ext uri="{FF2B5EF4-FFF2-40B4-BE49-F238E27FC236}">
                <a16:creationId xmlns:a16="http://schemas.microsoft.com/office/drawing/2014/main" id="{576AF721-83FE-4B57-B910-C395D23FDE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6A5893-52F1-44A1-AE8E-CF094DB41CFA}"/>
              </a:ext>
            </a:extLst>
          </p:cNvPr>
          <p:cNvSpPr>
            <a:spLocks noGrp="1"/>
          </p:cNvSpPr>
          <p:nvPr>
            <p:ph type="sldNum" sz="quarter" idx="12"/>
          </p:nvPr>
        </p:nvSpPr>
        <p:spPr/>
        <p:txBody>
          <a:bodyPr/>
          <a:lstStyle/>
          <a:p>
            <a:fld id="{CB1E4CB7-CB13-4810-BF18-BE31AFC64F93}" type="slidenum">
              <a:rPr lang="en-US" smtClean="0"/>
              <a:t>‹#›</a:t>
            </a:fld>
            <a:endParaRPr lang="en-US"/>
          </a:p>
        </p:txBody>
      </p:sp>
      <p:sp>
        <p:nvSpPr>
          <p:cNvPr id="10" name="Title 9">
            <a:extLst>
              <a:ext uri="{FF2B5EF4-FFF2-40B4-BE49-F238E27FC236}">
                <a16:creationId xmlns:a16="http://schemas.microsoft.com/office/drawing/2014/main" id="{D9D22302-83E3-4E22-93DF-1E5D463B64C3}"/>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115761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85A6-A4E6-4160-BE43-8146A98946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A24A80-0792-4B3B-BB5A-8B2BD91095A7}"/>
              </a:ext>
            </a:extLst>
          </p:cNvPr>
          <p:cNvSpPr>
            <a:spLocks noGrp="1"/>
          </p:cNvSpPr>
          <p:nvPr>
            <p:ph type="dt" sz="half" idx="10"/>
          </p:nvPr>
        </p:nvSpPr>
        <p:spPr/>
        <p:txBody>
          <a:bodyPr/>
          <a:lstStyle/>
          <a:p>
            <a:fld id="{3F9AFA87-1417-4992-ABD9-27C3BC8CC883}" type="datetimeFigureOut">
              <a:rPr lang="en-US" smtClean="0"/>
              <a:t>7/19/2024</a:t>
            </a:fld>
            <a:endParaRPr lang="en-US"/>
          </a:p>
        </p:txBody>
      </p:sp>
      <p:sp>
        <p:nvSpPr>
          <p:cNvPr id="4" name="Footer Placeholder 3">
            <a:extLst>
              <a:ext uri="{FF2B5EF4-FFF2-40B4-BE49-F238E27FC236}">
                <a16:creationId xmlns:a16="http://schemas.microsoft.com/office/drawing/2014/main" id="{4526116E-7A6D-485F-9FA2-25F94D4F40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09ADCC-C5F2-4D90-B153-93DF55858291}"/>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764972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862271-51F6-4122-9709-D279042F8846}"/>
              </a:ext>
            </a:extLst>
          </p:cNvPr>
          <p:cNvSpPr>
            <a:spLocks noGrp="1"/>
          </p:cNvSpPr>
          <p:nvPr>
            <p:ph type="dt" sz="half" idx="10"/>
          </p:nvPr>
        </p:nvSpPr>
        <p:spPr/>
        <p:txBody>
          <a:bodyPr/>
          <a:lstStyle/>
          <a:p>
            <a:fld id="{3F9AFA87-1417-4992-ABD9-27C3BC8CC883}" type="datetimeFigureOut">
              <a:rPr lang="en-US" smtClean="0"/>
              <a:t>7/19/2024</a:t>
            </a:fld>
            <a:endParaRPr lang="en-US"/>
          </a:p>
        </p:txBody>
      </p:sp>
      <p:sp>
        <p:nvSpPr>
          <p:cNvPr id="3" name="Footer Placeholder 2">
            <a:extLst>
              <a:ext uri="{FF2B5EF4-FFF2-40B4-BE49-F238E27FC236}">
                <a16:creationId xmlns:a16="http://schemas.microsoft.com/office/drawing/2014/main" id="{452CFE08-03FE-487B-8963-9FAD3049CF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935A50-18AE-4CB1-BB10-1CBDD8A7C2C4}"/>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4106177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1F683-796D-458C-9B32-A385D604DBFC}"/>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FB1F0BD-641B-4148-BCB3-2704218C80B8}"/>
              </a:ext>
            </a:extLst>
          </p:cNvPr>
          <p:cNvSpPr>
            <a:spLocks noGrp="1"/>
          </p:cNvSpPr>
          <p:nvPr>
            <p:ph idx="1"/>
          </p:nvPr>
        </p:nvSpPr>
        <p:spPr>
          <a:xfrm>
            <a:off x="5330952" y="1517904"/>
            <a:ext cx="5330952" cy="45811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B28C843-B846-4456-9720-71B7D4FF4062}"/>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3A3A03-31BD-4E7E-879A-A1C71849703C}"/>
              </a:ext>
            </a:extLst>
          </p:cNvPr>
          <p:cNvSpPr>
            <a:spLocks noGrp="1"/>
          </p:cNvSpPr>
          <p:nvPr>
            <p:ph type="dt" sz="half" idx="10"/>
          </p:nvPr>
        </p:nvSpPr>
        <p:spPr/>
        <p:txBody>
          <a:bodyPr/>
          <a:lstStyle/>
          <a:p>
            <a:fld id="{3F9AFA87-1417-4992-ABD9-27C3BC8CC883}" type="datetimeFigureOut">
              <a:rPr lang="en-US" smtClean="0"/>
              <a:t>7/19/2024</a:t>
            </a:fld>
            <a:endParaRPr lang="en-US"/>
          </a:p>
        </p:txBody>
      </p:sp>
      <p:sp>
        <p:nvSpPr>
          <p:cNvPr id="6" name="Footer Placeholder 5">
            <a:extLst>
              <a:ext uri="{FF2B5EF4-FFF2-40B4-BE49-F238E27FC236}">
                <a16:creationId xmlns:a16="http://schemas.microsoft.com/office/drawing/2014/main" id="{4EA39078-7D38-4851-A363-B6BC179A50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1FF25E-A25D-47AA-94EB-580A74F01F1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410906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E83B4-9B31-4F73-9767-163636522F3A}"/>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BC7CFC30-8163-47A0-A97F-3F2C3A3BE73A}"/>
              </a:ext>
            </a:extLst>
          </p:cNvPr>
          <p:cNvSpPr>
            <a:spLocks noGrp="1"/>
          </p:cNvSpPr>
          <p:nvPr>
            <p:ph type="pic" idx="1"/>
          </p:nvPr>
        </p:nvSpPr>
        <p:spPr>
          <a:xfrm>
            <a:off x="5349240" y="764032"/>
            <a:ext cx="6089904" cy="5330952"/>
          </a:xfrm>
          <a:solidFill>
            <a:schemeClr val="bg1">
              <a:lumMod val="9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AF1B390-0C23-466E-987C-26420A5F098D}"/>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C9CA7C-B9D0-4A72-8061-1E02AA15FE86}"/>
              </a:ext>
            </a:extLst>
          </p:cNvPr>
          <p:cNvSpPr>
            <a:spLocks noGrp="1"/>
          </p:cNvSpPr>
          <p:nvPr>
            <p:ph type="dt" sz="half" idx="10"/>
          </p:nvPr>
        </p:nvSpPr>
        <p:spPr/>
        <p:txBody>
          <a:bodyPr/>
          <a:lstStyle/>
          <a:p>
            <a:fld id="{3F9AFA87-1417-4992-ABD9-27C3BC8CC883}" type="datetimeFigureOut">
              <a:rPr lang="en-US" smtClean="0"/>
              <a:t>7/19/2024</a:t>
            </a:fld>
            <a:endParaRPr lang="en-US"/>
          </a:p>
        </p:txBody>
      </p:sp>
      <p:sp>
        <p:nvSpPr>
          <p:cNvPr id="6" name="Footer Placeholder 5">
            <a:extLst>
              <a:ext uri="{FF2B5EF4-FFF2-40B4-BE49-F238E27FC236}">
                <a16:creationId xmlns:a16="http://schemas.microsoft.com/office/drawing/2014/main" id="{C53EFC84-C9FE-4BFA-9B4E-4516A13625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01A469-3EFC-4F94-8482-378582E1C14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52330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B1D84C-7934-4E5B-B6E4-A1D6EC299551}"/>
              </a:ext>
            </a:extLst>
          </p:cNvPr>
          <p:cNvSpPr>
            <a:spLocks noGrp="1"/>
          </p:cNvSpPr>
          <p:nvPr>
            <p:ph type="title"/>
          </p:nvPr>
        </p:nvSpPr>
        <p:spPr>
          <a:xfrm>
            <a:off x="1517904" y="1517904"/>
            <a:ext cx="9144000" cy="1344168"/>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F6A990F-40AC-447A-964A-840C94A6471A}"/>
              </a:ext>
            </a:extLst>
          </p:cNvPr>
          <p:cNvSpPr>
            <a:spLocks noGrp="1"/>
          </p:cNvSpPr>
          <p:nvPr>
            <p:ph type="body" idx="1"/>
          </p:nvPr>
        </p:nvSpPr>
        <p:spPr>
          <a:xfrm>
            <a:off x="1517904" y="2971800"/>
            <a:ext cx="9144000" cy="312724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7D832A1-FFBA-48B6-B2D0-E5414F12838B}"/>
              </a:ext>
            </a:extLst>
          </p:cNvPr>
          <p:cNvSpPr>
            <a:spLocks noGrp="1"/>
          </p:cNvSpPr>
          <p:nvPr>
            <p:ph type="dt" sz="half" idx="2"/>
          </p:nvPr>
        </p:nvSpPr>
        <p:spPr>
          <a:xfrm>
            <a:off x="8805672" y="6400800"/>
            <a:ext cx="1865376" cy="365125"/>
          </a:xfrm>
          <a:prstGeom prst="rect">
            <a:avLst/>
          </a:prstGeom>
        </p:spPr>
        <p:txBody>
          <a:bodyPr vert="horz" lIns="91440" tIns="45720" rIns="91440" bIns="45720" rtlCol="0" anchor="ctr"/>
          <a:lstStyle>
            <a:lvl1pPr algn="r">
              <a:defRPr sz="1000">
                <a:solidFill>
                  <a:schemeClr val="tx1"/>
                </a:solidFill>
              </a:defRPr>
            </a:lvl1pPr>
          </a:lstStyle>
          <a:p>
            <a:pPr algn="r"/>
            <a:fld id="{3F9AFA87-1417-4992-ABD9-27C3BC8CC883}" type="datetimeFigureOut">
              <a:rPr lang="en-US" smtClean="0"/>
              <a:pPr algn="r"/>
              <a:t>7/19/2024</a:t>
            </a:fld>
            <a:endParaRPr lang="en-US" dirty="0"/>
          </a:p>
        </p:txBody>
      </p:sp>
      <p:sp>
        <p:nvSpPr>
          <p:cNvPr id="5" name="Footer Placeholder 4">
            <a:extLst>
              <a:ext uri="{FF2B5EF4-FFF2-40B4-BE49-F238E27FC236}">
                <a16:creationId xmlns:a16="http://schemas.microsoft.com/office/drawing/2014/main" id="{0F933EC1-4EE2-4453-841C-CFDFE708948E}"/>
              </a:ext>
            </a:extLst>
          </p:cNvPr>
          <p:cNvSpPr>
            <a:spLocks noGrp="1"/>
          </p:cNvSpPr>
          <p:nvPr>
            <p:ph type="ftr" sz="quarter" idx="3"/>
          </p:nvPr>
        </p:nvSpPr>
        <p:spPr>
          <a:xfrm>
            <a:off x="758952" y="6400800"/>
            <a:ext cx="6099048" cy="365125"/>
          </a:xfrm>
          <a:prstGeom prst="rect">
            <a:avLst/>
          </a:prstGeom>
        </p:spPr>
        <p:txBody>
          <a:bodyPr vert="horz" lIns="91440" tIns="45720" rIns="91440" bIns="45720" rtlCol="0" anchor="ctr"/>
          <a:lstStyle>
            <a:lvl1pPr algn="l">
              <a:defRPr sz="1000">
                <a:solidFill>
                  <a:schemeClr val="tx1"/>
                </a:solidFill>
              </a:defRPr>
            </a:lvl1pPr>
          </a:lstStyle>
          <a:p>
            <a:endParaRPr lang="en-US" sz="1000" dirty="0"/>
          </a:p>
        </p:txBody>
      </p:sp>
      <p:sp>
        <p:nvSpPr>
          <p:cNvPr id="6" name="Slide Number Placeholder 5">
            <a:extLst>
              <a:ext uri="{FF2B5EF4-FFF2-40B4-BE49-F238E27FC236}">
                <a16:creationId xmlns:a16="http://schemas.microsoft.com/office/drawing/2014/main" id="{C3CEBA78-E732-44EF-BA0B-FC42F7931311}"/>
              </a:ext>
            </a:extLst>
          </p:cNvPr>
          <p:cNvSpPr>
            <a:spLocks noGrp="1"/>
          </p:cNvSpPr>
          <p:nvPr>
            <p:ph type="sldNum" sz="quarter" idx="4"/>
          </p:nvPr>
        </p:nvSpPr>
        <p:spPr>
          <a:xfrm>
            <a:off x="10899648" y="6400800"/>
            <a:ext cx="530352" cy="365125"/>
          </a:xfrm>
          <a:prstGeom prst="rect">
            <a:avLst/>
          </a:prstGeom>
        </p:spPr>
        <p:txBody>
          <a:bodyPr vert="horz" lIns="91440" tIns="45720" rIns="91440" bIns="45720" rtlCol="0" anchor="ctr"/>
          <a:lstStyle>
            <a:lvl1pPr algn="r">
              <a:defRPr sz="1000" b="1">
                <a:solidFill>
                  <a:schemeClr val="tx1"/>
                </a:solidFill>
              </a:defRPr>
            </a:lvl1pPr>
          </a:lstStyle>
          <a:p>
            <a:fld id="{CB1E4CB7-CB13-4810-BF18-BE31AFC64F93}" type="slidenum">
              <a:rPr lang="en-US" smtClean="0"/>
              <a:pPr/>
              <a:t>‹#›</a:t>
            </a:fld>
            <a:endParaRPr lang="en-US" sz="1000" dirty="0"/>
          </a:p>
        </p:txBody>
      </p:sp>
      <p:sp>
        <p:nvSpPr>
          <p:cNvPr id="8" name="Freeform: Shape 7">
            <a:extLst>
              <a:ext uri="{FF2B5EF4-FFF2-40B4-BE49-F238E27FC236}">
                <a16:creationId xmlns:a16="http://schemas.microsoft.com/office/drawing/2014/main" id="{49306479-8C4D-4E4A-A330-DFC80A8A01BE}"/>
              </a:ext>
            </a:extLst>
          </p:cNvPr>
          <p:cNvSpPr/>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4010186532"/>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p:txStyles>
    <p:title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p:titleStyle>
    <p:body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8">
            <a:extLst>
              <a:ext uri="{FF2B5EF4-FFF2-40B4-BE49-F238E27FC236}">
                <a16:creationId xmlns:a16="http://schemas.microsoft.com/office/drawing/2014/main" id="{9B45BA4C-9B54-4496-821F-9E0985CA9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8B8D475-FBE3-E7CC-B65D-9E2EB4349DBB}"/>
              </a:ext>
            </a:extLst>
          </p:cNvPr>
          <p:cNvSpPr>
            <a:spLocks noGrp="1"/>
          </p:cNvSpPr>
          <p:nvPr>
            <p:ph type="ctrTitle"/>
          </p:nvPr>
        </p:nvSpPr>
        <p:spPr>
          <a:xfrm>
            <a:off x="6047980" y="1030406"/>
            <a:ext cx="5068121" cy="3506879"/>
          </a:xfrm>
        </p:spPr>
        <p:txBody>
          <a:bodyPr anchor="ctr">
            <a:normAutofit/>
          </a:bodyPr>
          <a:lstStyle/>
          <a:p>
            <a:pPr algn="l"/>
            <a:r>
              <a:rPr lang="pl-PL" dirty="0"/>
              <a:t>Przewodnik po wyrobach medycznych</a:t>
            </a:r>
          </a:p>
        </p:txBody>
      </p:sp>
      <p:sp>
        <p:nvSpPr>
          <p:cNvPr id="3" name="Podtytuł 2">
            <a:extLst>
              <a:ext uri="{FF2B5EF4-FFF2-40B4-BE49-F238E27FC236}">
                <a16:creationId xmlns:a16="http://schemas.microsoft.com/office/drawing/2014/main" id="{74243ACB-25CC-793D-7C0E-836576EE09B4}"/>
              </a:ext>
            </a:extLst>
          </p:cNvPr>
          <p:cNvSpPr>
            <a:spLocks noGrp="1"/>
          </p:cNvSpPr>
          <p:nvPr>
            <p:ph type="subTitle" idx="1"/>
          </p:nvPr>
        </p:nvSpPr>
        <p:spPr>
          <a:xfrm>
            <a:off x="6047980" y="4691564"/>
            <a:ext cx="5068121" cy="1136029"/>
          </a:xfrm>
        </p:spPr>
        <p:txBody>
          <a:bodyPr>
            <a:normAutofit/>
          </a:bodyPr>
          <a:lstStyle/>
          <a:p>
            <a:pPr algn="l"/>
            <a:r>
              <a:rPr lang="pl-PL" dirty="0"/>
              <a:t>SLEEP MED</a:t>
            </a:r>
          </a:p>
        </p:txBody>
      </p:sp>
      <p:pic>
        <p:nvPicPr>
          <p:cNvPr id="21" name="Picture 3" descr="Mozaika kolorowych kształtów geometrycznych">
            <a:extLst>
              <a:ext uri="{FF2B5EF4-FFF2-40B4-BE49-F238E27FC236}">
                <a16:creationId xmlns:a16="http://schemas.microsoft.com/office/drawing/2014/main" id="{DA536B1F-DF93-E226-469E-C61B6761CD01}"/>
              </a:ext>
            </a:extLst>
          </p:cNvPr>
          <p:cNvPicPr>
            <a:picLocks noChangeAspect="1"/>
          </p:cNvPicPr>
          <p:nvPr/>
        </p:nvPicPr>
        <p:blipFill>
          <a:blip r:embed="rId2"/>
          <a:srcRect l="5296" r="38358"/>
          <a:stretch/>
        </p:blipFill>
        <p:spPr>
          <a:xfrm>
            <a:off x="20" y="10"/>
            <a:ext cx="5404493" cy="6857990"/>
          </a:xfrm>
          <a:prstGeom prst="rect">
            <a:avLst/>
          </a:prstGeom>
        </p:spPr>
      </p:pic>
    </p:spTree>
    <p:extLst>
      <p:ext uri="{BB962C8B-B14F-4D97-AF65-F5344CB8AC3E}">
        <p14:creationId xmlns:p14="http://schemas.microsoft.com/office/powerpoint/2010/main" val="2077657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1491E20E-32E7-D1AA-1C5B-9C34722C9273}"/>
              </a:ext>
            </a:extLst>
          </p:cNvPr>
          <p:cNvSpPr>
            <a:spLocks noGrp="1"/>
          </p:cNvSpPr>
          <p:nvPr>
            <p:ph idx="1"/>
          </p:nvPr>
        </p:nvSpPr>
        <p:spPr>
          <a:xfrm>
            <a:off x="452284" y="1042219"/>
            <a:ext cx="11287432" cy="5574891"/>
          </a:xfrm>
        </p:spPr>
        <p:txBody>
          <a:bodyPr>
            <a:normAutofit/>
          </a:bodyPr>
          <a:lstStyle/>
          <a:p>
            <a:pPr>
              <a:buFont typeface="Wingdings" panose="05000000000000000000" pitchFamily="2" charset="2"/>
              <a:buChar char="Ø"/>
            </a:pPr>
            <a:r>
              <a:rPr lang="pl-PL" b="1" dirty="0"/>
              <a:t> </a:t>
            </a:r>
            <a:r>
              <a:rPr lang="pl-PL" b="1" dirty="0">
                <a:solidFill>
                  <a:schemeClr val="accent6">
                    <a:lumMod val="75000"/>
                  </a:schemeClr>
                </a:solidFill>
              </a:rPr>
              <a:t>Przeciwdziałanie powstawania odleżyn</a:t>
            </a:r>
          </a:p>
          <a:p>
            <a:pPr>
              <a:buFont typeface="Wingdings" panose="05000000000000000000" pitchFamily="2" charset="2"/>
              <a:buChar char="Ø"/>
            </a:pPr>
            <a:endParaRPr lang="pl-PL" sz="1200" dirty="0"/>
          </a:p>
          <a:p>
            <a:pPr marL="0" indent="0">
              <a:buNone/>
            </a:pPr>
            <a:r>
              <a:rPr lang="pl-PL" dirty="0"/>
              <a:t>W przypadku działania przeciwodleżynowego ważne są następujące właściwości materacy:</a:t>
            </a:r>
          </a:p>
          <a:p>
            <a:pPr marL="0" indent="0">
              <a:buNone/>
            </a:pPr>
            <a:r>
              <a:rPr lang="pl-PL" dirty="0"/>
              <a:t>• zdolność do redukcji nacisku jednostkowego, zwłaszcza w obrębie odstających części ciała (okolice kości krzyżowej, guzy kulszowe, pięty, krętarze kości udowej, potylica) </a:t>
            </a:r>
          </a:p>
          <a:p>
            <a:pPr marL="0" indent="0">
              <a:buNone/>
            </a:pPr>
            <a:r>
              <a:rPr lang="pl-PL" dirty="0"/>
              <a:t>• zdolność do zapewnienia odpowiedniego mikrośrodowiska w bezpośrednim sąsiedztwie skóry;</a:t>
            </a:r>
          </a:p>
          <a:p>
            <a:pPr marL="0" indent="0">
              <a:buNone/>
            </a:pPr>
            <a:r>
              <a:rPr lang="pl-PL" dirty="0"/>
              <a:t>• przepuszczalność dla pary wodnej i powietrza;</a:t>
            </a:r>
          </a:p>
          <a:p>
            <a:pPr marL="0" indent="0">
              <a:buNone/>
            </a:pPr>
            <a:r>
              <a:rPr lang="pl-PL" dirty="0"/>
              <a:t>• zdolność do utrzymania higieny – zabezpieczenie przed przesiąkaniem w strukturę materaca, łatwość czyszczenia i prania</a:t>
            </a:r>
          </a:p>
          <a:p>
            <a:pPr marL="0" indent="0">
              <a:buNone/>
            </a:pPr>
            <a:endParaRPr lang="pl-PL" dirty="0"/>
          </a:p>
        </p:txBody>
      </p:sp>
    </p:spTree>
    <p:extLst>
      <p:ext uri="{BB962C8B-B14F-4D97-AF65-F5344CB8AC3E}">
        <p14:creationId xmlns:p14="http://schemas.microsoft.com/office/powerpoint/2010/main" val="3692106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1491E20E-32E7-D1AA-1C5B-9C34722C9273}"/>
              </a:ext>
            </a:extLst>
          </p:cNvPr>
          <p:cNvSpPr>
            <a:spLocks noGrp="1"/>
          </p:cNvSpPr>
          <p:nvPr>
            <p:ph idx="1"/>
          </p:nvPr>
        </p:nvSpPr>
        <p:spPr>
          <a:xfrm>
            <a:off x="452284" y="1022555"/>
            <a:ext cx="11287432" cy="5594555"/>
          </a:xfrm>
        </p:spPr>
        <p:txBody>
          <a:bodyPr>
            <a:normAutofit/>
          </a:bodyPr>
          <a:lstStyle/>
          <a:p>
            <a:pPr>
              <a:buFont typeface="Wingdings" panose="05000000000000000000" pitchFamily="2" charset="2"/>
              <a:buChar char="Ø"/>
            </a:pPr>
            <a:r>
              <a:rPr lang="pl-PL" b="1" dirty="0"/>
              <a:t> </a:t>
            </a:r>
            <a:r>
              <a:rPr lang="pl-PL" b="1" dirty="0">
                <a:solidFill>
                  <a:schemeClr val="accent6">
                    <a:lumMod val="75000"/>
                  </a:schemeClr>
                </a:solidFill>
              </a:rPr>
              <a:t>Wspomaganiu procesu rehabilitacji wad postawy</a:t>
            </a:r>
          </a:p>
          <a:p>
            <a:pPr marL="0" indent="0">
              <a:buNone/>
            </a:pPr>
            <a:endParaRPr lang="pl-PL" dirty="0"/>
          </a:p>
          <a:p>
            <a:pPr marL="0" indent="0">
              <a:buNone/>
            </a:pPr>
            <a:r>
              <a:rPr lang="pl-PL" dirty="0"/>
              <a:t>Właściwości wspomagające proces rehabilitacji wad postawy zależy w największym stopniu od twardych komponentów materacy, które zapewniają właściwe wsparcie dla ciała. </a:t>
            </a:r>
          </a:p>
          <a:p>
            <a:pPr marL="0" indent="0">
              <a:buNone/>
            </a:pPr>
            <a:r>
              <a:rPr lang="pl-PL" dirty="0"/>
              <a:t>Materac dopasowuje się łatwo do anatomicznej budowy ciała – kręgosłup zyskuje optymalne wsparcie, a mięśnie odpoczywają i regenerują się. </a:t>
            </a:r>
          </a:p>
          <a:p>
            <a:pPr marL="0" indent="0">
              <a:buNone/>
            </a:pPr>
            <a:endParaRPr lang="pl-PL" sz="1050" dirty="0"/>
          </a:p>
          <a:p>
            <a:pPr marL="0" indent="0">
              <a:buNone/>
            </a:pPr>
            <a:r>
              <a:rPr lang="pl-PL" dirty="0"/>
              <a:t>Takie właściwości mają twarde pianki HR, pianki poliuretanowe lub też warstwy podtrzymujące zbudowane z włókiem kokosowych czy sizalu.</a:t>
            </a:r>
          </a:p>
        </p:txBody>
      </p:sp>
    </p:spTree>
    <p:extLst>
      <p:ext uri="{BB962C8B-B14F-4D97-AF65-F5344CB8AC3E}">
        <p14:creationId xmlns:p14="http://schemas.microsoft.com/office/powerpoint/2010/main" val="4017279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1491E20E-32E7-D1AA-1C5B-9C34722C9273}"/>
              </a:ext>
            </a:extLst>
          </p:cNvPr>
          <p:cNvSpPr>
            <a:spLocks noGrp="1"/>
          </p:cNvSpPr>
          <p:nvPr>
            <p:ph idx="1"/>
          </p:nvPr>
        </p:nvSpPr>
        <p:spPr>
          <a:xfrm>
            <a:off x="452284" y="1022555"/>
            <a:ext cx="11287432" cy="5594555"/>
          </a:xfrm>
        </p:spPr>
        <p:txBody>
          <a:bodyPr>
            <a:normAutofit fontScale="92500" lnSpcReduction="10000"/>
          </a:bodyPr>
          <a:lstStyle/>
          <a:p>
            <a:pPr>
              <a:buFont typeface="Wingdings" panose="05000000000000000000" pitchFamily="2" charset="2"/>
              <a:buChar char="Ø"/>
            </a:pPr>
            <a:r>
              <a:rPr lang="pl-PL" b="1" dirty="0"/>
              <a:t> </a:t>
            </a:r>
            <a:r>
              <a:rPr lang="pl-PL" b="1" dirty="0">
                <a:solidFill>
                  <a:schemeClr val="accent6">
                    <a:lumMod val="75000"/>
                  </a:schemeClr>
                </a:solidFill>
              </a:rPr>
              <a:t>Wspomaganiu procesu rehabilitacji wad postawy</a:t>
            </a:r>
          </a:p>
          <a:p>
            <a:pPr marL="0" indent="0">
              <a:buNone/>
            </a:pPr>
            <a:endParaRPr lang="pl-PL" sz="1200" dirty="0"/>
          </a:p>
          <a:p>
            <a:pPr marL="0" indent="0">
              <a:buNone/>
            </a:pPr>
            <a:r>
              <a:rPr lang="pl-PL" dirty="0"/>
              <a:t>Materace – wyroby medyczne wspomagające proces rehabilitacji wad postawy powinny być tak zaprojektowane, aby odciążyć układ ruchu, prowadzić do rozluźnienia mięśni, podtrzymać wszystkie krzywizny kręgosłupa. Dzieje się to poprzez równomierne rozłożenie ciężaru i tym samym zmniejszenie dolegliwości bólowych kręgosłupa. Elementem kluczowym dla skutecznego wspomagania procesu rehabilitacji wad postawy jest zapewnienie stabilnego podparcia.</a:t>
            </a:r>
          </a:p>
          <a:p>
            <a:pPr marL="0" indent="0">
              <a:buNone/>
            </a:pPr>
            <a:endParaRPr lang="pl-PL" sz="800" dirty="0"/>
          </a:p>
          <a:p>
            <a:pPr marL="0" indent="0">
              <a:buNone/>
            </a:pPr>
            <a:r>
              <a:rPr lang="pl-PL" dirty="0"/>
              <a:t>Wady postawy i chroniczne bóle kręgosłupa to powszechne problemy, z którymi borykają się coraz młodsze osoby. Materace wspomagające proces rehabilitacji wad postawy, dzięki swojej konstrukcji sprzyjają przyjmowaniu fizjologicznej pozycji w trakcie snu, zapewniają idealne punkty podparcia dla całej sylwetki, dzięki czemu nie utrwalają wad postawy. </a:t>
            </a:r>
          </a:p>
        </p:txBody>
      </p:sp>
    </p:spTree>
    <p:extLst>
      <p:ext uri="{BB962C8B-B14F-4D97-AF65-F5344CB8AC3E}">
        <p14:creationId xmlns:p14="http://schemas.microsoft.com/office/powerpoint/2010/main" val="17519794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1491E20E-32E7-D1AA-1C5B-9C34722C9273}"/>
              </a:ext>
            </a:extLst>
          </p:cNvPr>
          <p:cNvSpPr>
            <a:spLocks noGrp="1"/>
          </p:cNvSpPr>
          <p:nvPr>
            <p:ph idx="1"/>
          </p:nvPr>
        </p:nvSpPr>
        <p:spPr>
          <a:xfrm>
            <a:off x="452284" y="983226"/>
            <a:ext cx="11287432" cy="5633884"/>
          </a:xfrm>
        </p:spPr>
        <p:txBody>
          <a:bodyPr>
            <a:normAutofit/>
          </a:bodyPr>
          <a:lstStyle/>
          <a:p>
            <a:pPr>
              <a:buFont typeface="Wingdings" panose="05000000000000000000" pitchFamily="2" charset="2"/>
              <a:buChar char="Ø"/>
            </a:pPr>
            <a:r>
              <a:rPr lang="pl-PL" b="1" dirty="0"/>
              <a:t> </a:t>
            </a:r>
            <a:r>
              <a:rPr lang="pl-PL" b="1" dirty="0">
                <a:solidFill>
                  <a:schemeClr val="accent6">
                    <a:lumMod val="75000"/>
                  </a:schemeClr>
                </a:solidFill>
              </a:rPr>
              <a:t>Profilaktyce wad rozwoju układu ruchowego (mięśniowo-szkieletowego)</a:t>
            </a:r>
          </a:p>
          <a:p>
            <a:pPr marL="0" indent="0">
              <a:buNone/>
            </a:pPr>
            <a:endParaRPr lang="pl-PL" dirty="0"/>
          </a:p>
          <a:p>
            <a:pPr marL="0" indent="0">
              <a:buNone/>
            </a:pPr>
            <a:r>
              <a:rPr lang="pl-PL" dirty="0"/>
              <a:t>W profilaktyce wad rozwoju układu ruchowego (mięśniowo-szkieletowego) kluczem jest punktowe wsparcie, które zapewnione jest dzięki obecności taki elementów jak pianki HR ( o zróżnicowanej elastyczności), sprężyny kieszeniowe lub inne elementy o dużej wytrzymałości i elastyczności punktowej np. Latex. </a:t>
            </a:r>
          </a:p>
          <a:p>
            <a:pPr marL="0" indent="0">
              <a:buNone/>
            </a:pPr>
            <a:r>
              <a:rPr lang="pl-PL" dirty="0"/>
              <a:t>Materace dzięki różnym rodzajom pianek chronią przed nadmiernym zapadaniem się, dobrze dopasowują się do krzywizn kręgosłupa i zapewniają podczas snu wielopunktowe podparcie na całej długości kręgosłupa.</a:t>
            </a:r>
          </a:p>
        </p:txBody>
      </p:sp>
    </p:spTree>
    <p:extLst>
      <p:ext uri="{BB962C8B-B14F-4D97-AF65-F5344CB8AC3E}">
        <p14:creationId xmlns:p14="http://schemas.microsoft.com/office/powerpoint/2010/main" val="789865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1491E20E-32E7-D1AA-1C5B-9C34722C9273}"/>
              </a:ext>
            </a:extLst>
          </p:cNvPr>
          <p:cNvSpPr>
            <a:spLocks noGrp="1"/>
          </p:cNvSpPr>
          <p:nvPr>
            <p:ph idx="1"/>
          </p:nvPr>
        </p:nvSpPr>
        <p:spPr>
          <a:xfrm>
            <a:off x="452284" y="983226"/>
            <a:ext cx="11287432" cy="5633884"/>
          </a:xfrm>
        </p:spPr>
        <p:txBody>
          <a:bodyPr>
            <a:normAutofit fontScale="92500" lnSpcReduction="20000"/>
          </a:bodyPr>
          <a:lstStyle/>
          <a:p>
            <a:pPr>
              <a:buFont typeface="Wingdings" panose="05000000000000000000" pitchFamily="2" charset="2"/>
              <a:buChar char="Ø"/>
            </a:pPr>
            <a:r>
              <a:rPr lang="pl-PL" b="1" dirty="0"/>
              <a:t> </a:t>
            </a:r>
            <a:r>
              <a:rPr lang="pl-PL" b="1" dirty="0">
                <a:solidFill>
                  <a:schemeClr val="accent6">
                    <a:lumMod val="75000"/>
                  </a:schemeClr>
                </a:solidFill>
              </a:rPr>
              <a:t>Profilaktyce wad rozwoju układu ruchowego (mięśniowo-szkieletowego)</a:t>
            </a:r>
          </a:p>
          <a:p>
            <a:pPr marL="0" indent="0">
              <a:buNone/>
            </a:pPr>
            <a:endParaRPr lang="pl-PL" dirty="0"/>
          </a:p>
          <a:p>
            <a:pPr marL="0" indent="0">
              <a:buNone/>
            </a:pPr>
            <a:r>
              <a:rPr lang="pl-PL" dirty="0"/>
              <a:t>Elementem kluczowym dla skutecznego wspomagania procesu rehabilitacji wad rozwoju układu ruchowego jest zapewnienie punktowego podparcia, a to zapewnione jest przez zastosowanie pianek HR lub innych materiałów o dużej wytrzymałości i elastyczności punktowej oraz sprężyn zapewniających strefowość materaca. </a:t>
            </a:r>
          </a:p>
          <a:p>
            <a:pPr marL="0" indent="0">
              <a:buNone/>
            </a:pPr>
            <a:r>
              <a:rPr lang="pl-PL" dirty="0"/>
              <a:t>Materace sprężynowe posiadają więcej niezależnych punktów podparcia ciała i lepszą elastyczność punktową. Materace lepiej dopasowują się do ułożenia ciała, mięśnie skuteczniej są odciążone i zrelaksowane. Umożliwia to właściwe i segmentowe podparcie głowy, ramion, pasa, bioder oraz nóg. Warstwa pianki położona na sprężynach podnosi komfort spania oraz gwarantuje, że materace sprężynowe są spersonalizowane i dopasowują się do indywidualnego kształtu ciała</a:t>
            </a:r>
          </a:p>
        </p:txBody>
      </p:sp>
    </p:spTree>
    <p:extLst>
      <p:ext uri="{BB962C8B-B14F-4D97-AF65-F5344CB8AC3E}">
        <p14:creationId xmlns:p14="http://schemas.microsoft.com/office/powerpoint/2010/main" val="3681306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1491E20E-32E7-D1AA-1C5B-9C34722C9273}"/>
              </a:ext>
            </a:extLst>
          </p:cNvPr>
          <p:cNvSpPr>
            <a:spLocks noGrp="1"/>
          </p:cNvSpPr>
          <p:nvPr>
            <p:ph idx="1"/>
          </p:nvPr>
        </p:nvSpPr>
        <p:spPr>
          <a:xfrm>
            <a:off x="452284" y="875071"/>
            <a:ext cx="11287432" cy="5407742"/>
          </a:xfrm>
        </p:spPr>
        <p:txBody>
          <a:bodyPr>
            <a:normAutofit lnSpcReduction="10000"/>
          </a:bodyPr>
          <a:lstStyle/>
          <a:p>
            <a:pPr marL="0" indent="0" algn="ctr">
              <a:buNone/>
            </a:pPr>
            <a:endParaRPr lang="pl-PL" sz="1300" dirty="0"/>
          </a:p>
          <a:p>
            <a:pPr marL="0" indent="0" algn="ctr">
              <a:buNone/>
            </a:pPr>
            <a:r>
              <a:rPr lang="pl-PL" sz="3600" dirty="0"/>
              <a:t>Materace medyczne firmy ABComfort Sp. z o. o. przynoszą ulgę u osób zagrożonych powstaniem odleżyn, borykających się z wadami postawy oraz uskarżającymi się na bóle kręgosłupa.</a:t>
            </a:r>
          </a:p>
          <a:p>
            <a:pPr marL="0" indent="0" algn="ctr">
              <a:buNone/>
            </a:pPr>
            <a:endParaRPr lang="pl-PL" sz="3600" dirty="0"/>
          </a:p>
          <a:p>
            <a:pPr marL="0" indent="0" algn="ctr">
              <a:buNone/>
            </a:pPr>
            <a:r>
              <a:rPr lang="pl-PL" sz="3600" dirty="0"/>
              <a:t>Oczywiście materace medyczne mogą również używać osoby nie borykające się z powyższymi dolegliwościami, a jedynie szukające wartości profilaktycznej. </a:t>
            </a:r>
          </a:p>
          <a:p>
            <a:pPr marL="0" indent="0" algn="ctr">
              <a:buNone/>
            </a:pPr>
            <a:endParaRPr lang="pl-PL" sz="2200" dirty="0"/>
          </a:p>
        </p:txBody>
      </p:sp>
    </p:spTree>
    <p:extLst>
      <p:ext uri="{BB962C8B-B14F-4D97-AF65-F5344CB8AC3E}">
        <p14:creationId xmlns:p14="http://schemas.microsoft.com/office/powerpoint/2010/main" val="3795172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0D0EB13-6A95-2885-2E09-228CBF331FB1}"/>
              </a:ext>
            </a:extLst>
          </p:cNvPr>
          <p:cNvSpPr>
            <a:spLocks noGrp="1"/>
          </p:cNvSpPr>
          <p:nvPr>
            <p:ph type="title"/>
          </p:nvPr>
        </p:nvSpPr>
        <p:spPr>
          <a:xfrm>
            <a:off x="452284" y="812238"/>
            <a:ext cx="11533239" cy="543334"/>
          </a:xfrm>
        </p:spPr>
        <p:txBody>
          <a:bodyPr>
            <a:normAutofit fontScale="90000"/>
          </a:bodyPr>
          <a:lstStyle/>
          <a:p>
            <a:pPr algn="ctr"/>
            <a:r>
              <a:rPr lang="pl-PL" sz="3600" dirty="0"/>
              <a:t>Jak wybrać idealny materac medyczny dla siebie?</a:t>
            </a:r>
          </a:p>
        </p:txBody>
      </p:sp>
      <p:sp>
        <p:nvSpPr>
          <p:cNvPr id="3" name="Symbol zastępczy zawartości 2">
            <a:extLst>
              <a:ext uri="{FF2B5EF4-FFF2-40B4-BE49-F238E27FC236}">
                <a16:creationId xmlns:a16="http://schemas.microsoft.com/office/drawing/2014/main" id="{1491E20E-32E7-D1AA-1C5B-9C34722C9273}"/>
              </a:ext>
            </a:extLst>
          </p:cNvPr>
          <p:cNvSpPr>
            <a:spLocks noGrp="1"/>
          </p:cNvSpPr>
          <p:nvPr>
            <p:ph idx="1"/>
          </p:nvPr>
        </p:nvSpPr>
        <p:spPr>
          <a:xfrm>
            <a:off x="452284" y="1592826"/>
            <a:ext cx="11287432" cy="5024284"/>
          </a:xfrm>
        </p:spPr>
        <p:txBody>
          <a:bodyPr>
            <a:normAutofit/>
          </a:bodyPr>
          <a:lstStyle/>
          <a:p>
            <a:r>
              <a:rPr lang="pl-PL" dirty="0"/>
              <a:t>Przy wyborze materaca medycznego warto skonsultować się z lekarzem bądź fizjoterapeutą. </a:t>
            </a:r>
          </a:p>
          <a:p>
            <a:r>
              <a:rPr lang="pl-PL" dirty="0"/>
              <a:t>Następnie odwiedź wybrany salon i osobiście przetestuj dostępne modele z odpowiednimi wskazaniami terapeutycznymi dla Twojego zdrowia </a:t>
            </a:r>
          </a:p>
          <a:p>
            <a:r>
              <a:rPr lang="pl-PL" dirty="0"/>
              <a:t>Zapytaj się jakie certyfikaty posiada materac np. OEKO-TEX – poświadczenie, że tekstylia w swoim składzie nie zawierają substancji uznanych za szkodliwe dla Twojego zdrowia.</a:t>
            </a:r>
          </a:p>
          <a:p>
            <a:r>
              <a:rPr lang="pl-PL" dirty="0"/>
              <a:t>Poproś o okazanie Deklaracji Zgodności świadczącej o tym, że materac jest wyrobem medycznym </a:t>
            </a:r>
          </a:p>
          <a:p>
            <a:endParaRPr lang="pl-PL" dirty="0"/>
          </a:p>
        </p:txBody>
      </p:sp>
    </p:spTree>
    <p:extLst>
      <p:ext uri="{BB962C8B-B14F-4D97-AF65-F5344CB8AC3E}">
        <p14:creationId xmlns:p14="http://schemas.microsoft.com/office/powerpoint/2010/main" val="1113770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8C94DA3E-549D-9165-F5C1-6368E4A0B4AF}"/>
              </a:ext>
            </a:extLst>
          </p:cNvPr>
          <p:cNvSpPr>
            <a:spLocks noGrp="1"/>
          </p:cNvSpPr>
          <p:nvPr>
            <p:ph type="title"/>
          </p:nvPr>
        </p:nvSpPr>
        <p:spPr>
          <a:xfrm>
            <a:off x="761999" y="863507"/>
            <a:ext cx="9899650" cy="690565"/>
          </a:xfrm>
        </p:spPr>
        <p:txBody>
          <a:bodyPr>
            <a:normAutofit fontScale="90000"/>
          </a:bodyPr>
          <a:lstStyle/>
          <a:p>
            <a:pPr algn="ctr"/>
            <a:r>
              <a:rPr lang="pl-PL" dirty="0"/>
              <a:t>Co to jest w ogóle wyrób medyczny:</a:t>
            </a:r>
          </a:p>
        </p:txBody>
      </p:sp>
      <p:sp>
        <p:nvSpPr>
          <p:cNvPr id="3" name="Symbol zastępczy zawartości 2">
            <a:extLst>
              <a:ext uri="{FF2B5EF4-FFF2-40B4-BE49-F238E27FC236}">
                <a16:creationId xmlns:a16="http://schemas.microsoft.com/office/drawing/2014/main" id="{3B6E96C7-3719-B410-AFCB-78E7D8CB9D8F}"/>
              </a:ext>
            </a:extLst>
          </p:cNvPr>
          <p:cNvSpPr>
            <a:spLocks noGrp="1"/>
          </p:cNvSpPr>
          <p:nvPr>
            <p:ph idx="1"/>
          </p:nvPr>
        </p:nvSpPr>
        <p:spPr>
          <a:xfrm>
            <a:off x="761999" y="1655579"/>
            <a:ext cx="10623755" cy="4823879"/>
          </a:xfrm>
        </p:spPr>
        <p:txBody>
          <a:bodyPr>
            <a:normAutofit fontScale="77500" lnSpcReduction="20000"/>
          </a:bodyPr>
          <a:lstStyle/>
          <a:p>
            <a:pPr marL="0" indent="0">
              <a:buNone/>
            </a:pPr>
            <a:r>
              <a:rPr lang="pl-PL" b="1" dirty="0">
                <a:solidFill>
                  <a:srgbClr val="0070C0"/>
                </a:solidFill>
              </a:rPr>
              <a:t>„wyrób medyczny” </a:t>
            </a:r>
            <a:r>
              <a:rPr lang="pl-PL" dirty="0"/>
              <a:t>oznacza narzędzie, aparat, urządzenie, oprogramowanie, implant, odczynnik, materiał lub inny artykuł przewidziany przez producenta do stosowania – pojedynczo lub łącznie – u ludzi do co najmniej jednego z następujących szczególnych zastosowań medycznych:</a:t>
            </a:r>
          </a:p>
          <a:p>
            <a:pPr marL="0" indent="0">
              <a:buNone/>
            </a:pPr>
            <a:r>
              <a:rPr lang="pl-PL" dirty="0"/>
              <a:t>— diagnozowanie, profilaktyka, monitorowanie, przewidywanie, prognozowanie, leczenie lub łagodzenie choroby,</a:t>
            </a:r>
          </a:p>
          <a:p>
            <a:pPr marL="0" indent="0">
              <a:buNone/>
            </a:pPr>
            <a:r>
              <a:rPr lang="pl-PL" dirty="0"/>
              <a:t>— diagnozowanie, monitorowanie, leczenie, łagodzenie lub kompensowanie urazu lub niepełnosprawności,</a:t>
            </a:r>
          </a:p>
          <a:p>
            <a:pPr marL="0" indent="0">
              <a:buNone/>
            </a:pPr>
            <a:r>
              <a:rPr lang="pl-PL" dirty="0"/>
              <a:t>— badanie, zastępowanie lub modyfikowanie budowy anatomicznej lub procesu lub stanu fizjologicznego lub chorobowego,</a:t>
            </a:r>
          </a:p>
          <a:p>
            <a:pPr marL="0" indent="0">
              <a:buNone/>
            </a:pPr>
            <a:r>
              <a:rPr lang="pl-PL" dirty="0"/>
              <a:t>— dostarczanie informacji poprzez badanie in vitro próbek pobranych z organizmu ludzkiego, w tym pobranych od dawców narządów, krwi i tkanek,</a:t>
            </a:r>
          </a:p>
          <a:p>
            <a:pPr marL="0" indent="0">
              <a:buNone/>
            </a:pPr>
            <a:r>
              <a:rPr lang="pl-PL" dirty="0"/>
              <a:t>i który nie osiąga swojego zasadniczego przewidzianego działania środkami farmakologicznymi, immunologicznymi lub metabolicznymi w ludzkim ciele lub na nim, ale którego działanie może być wspomagane takimi środkami.</a:t>
            </a:r>
          </a:p>
          <a:p>
            <a:pPr marL="0" indent="0">
              <a:buNone/>
            </a:pPr>
            <a:endParaRPr lang="pl-PL" dirty="0"/>
          </a:p>
        </p:txBody>
      </p:sp>
    </p:spTree>
    <p:extLst>
      <p:ext uri="{BB962C8B-B14F-4D97-AF65-F5344CB8AC3E}">
        <p14:creationId xmlns:p14="http://schemas.microsoft.com/office/powerpoint/2010/main" val="1483098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4995903-42C3-A2F5-524A-1E78B4DD8FE1}"/>
              </a:ext>
            </a:extLst>
          </p:cNvPr>
          <p:cNvSpPr>
            <a:spLocks noGrp="1"/>
          </p:cNvSpPr>
          <p:nvPr>
            <p:ph type="title"/>
          </p:nvPr>
        </p:nvSpPr>
        <p:spPr>
          <a:xfrm>
            <a:off x="329381" y="953294"/>
            <a:ext cx="11371006" cy="747688"/>
          </a:xfrm>
        </p:spPr>
        <p:txBody>
          <a:bodyPr>
            <a:normAutofit/>
          </a:bodyPr>
          <a:lstStyle/>
          <a:p>
            <a:pPr algn="ctr"/>
            <a:r>
              <a:rPr lang="pl-PL" dirty="0"/>
              <a:t>Jak klasyfikujemy wyroby medyczne:</a:t>
            </a:r>
          </a:p>
        </p:txBody>
      </p:sp>
      <p:sp>
        <p:nvSpPr>
          <p:cNvPr id="3" name="Symbol zastępczy zawartości 2">
            <a:extLst>
              <a:ext uri="{FF2B5EF4-FFF2-40B4-BE49-F238E27FC236}">
                <a16:creationId xmlns:a16="http://schemas.microsoft.com/office/drawing/2014/main" id="{077D12DC-3775-57EC-A9CE-83F59CF6E7AA}"/>
              </a:ext>
            </a:extLst>
          </p:cNvPr>
          <p:cNvSpPr>
            <a:spLocks noGrp="1"/>
          </p:cNvSpPr>
          <p:nvPr>
            <p:ph idx="1"/>
          </p:nvPr>
        </p:nvSpPr>
        <p:spPr>
          <a:xfrm>
            <a:off x="762000" y="1799303"/>
            <a:ext cx="10299290" cy="4876800"/>
          </a:xfrm>
        </p:spPr>
        <p:txBody>
          <a:bodyPr>
            <a:normAutofit fontScale="85000" lnSpcReduction="10000"/>
          </a:bodyPr>
          <a:lstStyle/>
          <a:p>
            <a:pPr algn="l">
              <a:buFont typeface="Arial" panose="020B0604020202020204" pitchFamily="34" charset="0"/>
              <a:buChar char="•"/>
            </a:pPr>
            <a:r>
              <a:rPr lang="pl-PL" b="0" i="0" dirty="0">
                <a:solidFill>
                  <a:srgbClr val="000000"/>
                </a:solidFill>
                <a:effectLst/>
                <a:highlight>
                  <a:srgbClr val="FFFFFF"/>
                </a:highlight>
                <a:latin typeface="Open sans" panose="020B0606030504020204" pitchFamily="34" charset="0"/>
              </a:rPr>
              <a:t>klasa I (np. kołnierze ortopedyczne, materace, wózki inwalidzkie),</a:t>
            </a:r>
          </a:p>
          <a:p>
            <a:pPr algn="l">
              <a:buFont typeface="Arial" panose="020B0604020202020204" pitchFamily="34" charset="0"/>
              <a:buChar char="•"/>
            </a:pPr>
            <a:r>
              <a:rPr lang="pl-PL" b="0" i="0" dirty="0">
                <a:solidFill>
                  <a:srgbClr val="000000"/>
                </a:solidFill>
                <a:effectLst/>
                <a:highlight>
                  <a:srgbClr val="FFFFFF"/>
                </a:highlight>
                <a:latin typeface="Open sans" panose="020B0606030504020204" pitchFamily="34" charset="0"/>
              </a:rPr>
              <a:t>klasa I – wyroby z funkcją pomiarową,</a:t>
            </a:r>
          </a:p>
          <a:p>
            <a:pPr algn="l">
              <a:buFont typeface="Arial" panose="020B0604020202020204" pitchFamily="34" charset="0"/>
              <a:buChar char="•"/>
            </a:pPr>
            <a:r>
              <a:rPr lang="pl-PL" b="0" i="0" dirty="0">
                <a:solidFill>
                  <a:srgbClr val="000000"/>
                </a:solidFill>
                <a:effectLst/>
                <a:highlight>
                  <a:srgbClr val="FFFFFF"/>
                </a:highlight>
                <a:latin typeface="Open sans" panose="020B0606030504020204" pitchFamily="34" charset="0"/>
              </a:rPr>
              <a:t>klasa I – wyroby sterylne,</a:t>
            </a:r>
          </a:p>
          <a:p>
            <a:pPr algn="l">
              <a:buFont typeface="Arial" panose="020B0604020202020204" pitchFamily="34" charset="0"/>
              <a:buChar char="•"/>
            </a:pPr>
            <a:r>
              <a:rPr lang="pl-PL" b="0" i="0" dirty="0">
                <a:solidFill>
                  <a:srgbClr val="000000"/>
                </a:solidFill>
                <a:effectLst/>
                <a:highlight>
                  <a:srgbClr val="FFFFFF"/>
                </a:highlight>
                <a:latin typeface="Open sans" panose="020B0606030504020204" pitchFamily="34" charset="0"/>
              </a:rPr>
              <a:t>klasa IIa (np. opatrunki hydrożelowe, cewniki jednorazowe, klisze rentgenowskie),</a:t>
            </a:r>
          </a:p>
          <a:p>
            <a:pPr algn="l">
              <a:buFont typeface="Arial" panose="020B0604020202020204" pitchFamily="34" charset="0"/>
              <a:buChar char="•"/>
            </a:pPr>
            <a:r>
              <a:rPr lang="pl-PL" b="0" i="0" dirty="0">
                <a:solidFill>
                  <a:srgbClr val="000000"/>
                </a:solidFill>
                <a:effectLst/>
                <a:highlight>
                  <a:srgbClr val="FFFFFF"/>
                </a:highlight>
                <a:latin typeface="Open sans" panose="020B0606030504020204" pitchFamily="34" charset="0"/>
              </a:rPr>
              <a:t>klasa IIb (np. pojemniki na krew, respiratory),</a:t>
            </a:r>
          </a:p>
          <a:p>
            <a:pPr algn="l">
              <a:buFont typeface="Arial" panose="020B0604020202020204" pitchFamily="34" charset="0"/>
              <a:buChar char="•"/>
            </a:pPr>
            <a:r>
              <a:rPr lang="pl-PL" b="0" i="0" dirty="0">
                <a:solidFill>
                  <a:srgbClr val="000000"/>
                </a:solidFill>
                <a:effectLst/>
                <a:highlight>
                  <a:srgbClr val="FFFFFF"/>
                </a:highlight>
                <a:latin typeface="Open sans" panose="020B0606030504020204" pitchFamily="34" charset="0"/>
              </a:rPr>
              <a:t>klasa III (np. implanty piersi, zastawki serca, protezy naczyniowe).</a:t>
            </a:r>
          </a:p>
          <a:p>
            <a:pPr marL="0" indent="0" algn="l">
              <a:buNone/>
            </a:pPr>
            <a:endParaRPr lang="pl-PL" b="0" i="0" dirty="0">
              <a:solidFill>
                <a:srgbClr val="000000"/>
              </a:solidFill>
              <a:effectLst/>
              <a:highlight>
                <a:srgbClr val="FFFFFF"/>
              </a:highlight>
              <a:latin typeface="Open sans" panose="020B0606030504020204" pitchFamily="34" charset="0"/>
            </a:endParaRPr>
          </a:p>
          <a:p>
            <a:pPr marL="0" indent="0" algn="l">
              <a:buNone/>
            </a:pPr>
            <a:r>
              <a:rPr lang="pl-PL" b="1" dirty="0">
                <a:solidFill>
                  <a:srgbClr val="000000"/>
                </a:solidFill>
                <a:effectLst/>
                <a:highlight>
                  <a:srgbClr val="FFFFFF"/>
                </a:highlight>
                <a:latin typeface="Open sans" panose="020B0606030504020204" pitchFamily="34" charset="0"/>
              </a:rPr>
              <a:t>Klasyfikacja wyrobu medycznego </a:t>
            </a:r>
            <a:r>
              <a:rPr lang="pl-PL" b="0" dirty="0">
                <a:solidFill>
                  <a:srgbClr val="000000"/>
                </a:solidFill>
                <a:effectLst/>
                <a:highlight>
                  <a:srgbClr val="FFFFFF"/>
                </a:highlight>
                <a:latin typeface="Open sans" panose="020B0606030504020204" pitchFamily="34" charset="0"/>
              </a:rPr>
              <a:t>jest bardzo ważna. Od niej zależy rodzaj procedury oceny zgodności, którą ma wykonać wytwórca, aby zapewnić, że oceniany wybór spełnia wymagania zasadnicze. Im wyższa klasa wyrobu, tym bardziej restrykcyjna procedura oceny zgodności.</a:t>
            </a:r>
          </a:p>
          <a:p>
            <a:pPr marL="0" indent="0">
              <a:buNone/>
            </a:pPr>
            <a:endParaRPr lang="pl-PL" dirty="0"/>
          </a:p>
        </p:txBody>
      </p:sp>
    </p:spTree>
    <p:extLst>
      <p:ext uri="{BB962C8B-B14F-4D97-AF65-F5344CB8AC3E}">
        <p14:creationId xmlns:p14="http://schemas.microsoft.com/office/powerpoint/2010/main" val="3325094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0D0EB13-6A95-2885-2E09-228CBF331FB1}"/>
              </a:ext>
            </a:extLst>
          </p:cNvPr>
          <p:cNvSpPr>
            <a:spLocks noGrp="1"/>
          </p:cNvSpPr>
          <p:nvPr>
            <p:ph type="title"/>
          </p:nvPr>
        </p:nvSpPr>
        <p:spPr>
          <a:xfrm>
            <a:off x="452284" y="961001"/>
            <a:ext cx="11130116" cy="1089029"/>
          </a:xfrm>
        </p:spPr>
        <p:txBody>
          <a:bodyPr>
            <a:normAutofit fontScale="90000"/>
          </a:bodyPr>
          <a:lstStyle/>
          <a:p>
            <a:pPr algn="ctr"/>
            <a:r>
              <a:rPr lang="pl-PL" sz="3600" dirty="0"/>
              <a:t>Jakie są warunki wprowadzania wyrobu medycznego do sprzedaży i używania ?</a:t>
            </a:r>
          </a:p>
        </p:txBody>
      </p:sp>
      <p:sp>
        <p:nvSpPr>
          <p:cNvPr id="3" name="Symbol zastępczy zawartości 2">
            <a:extLst>
              <a:ext uri="{FF2B5EF4-FFF2-40B4-BE49-F238E27FC236}">
                <a16:creationId xmlns:a16="http://schemas.microsoft.com/office/drawing/2014/main" id="{1491E20E-32E7-D1AA-1C5B-9C34722C9273}"/>
              </a:ext>
            </a:extLst>
          </p:cNvPr>
          <p:cNvSpPr>
            <a:spLocks noGrp="1"/>
          </p:cNvSpPr>
          <p:nvPr>
            <p:ph idx="1"/>
          </p:nvPr>
        </p:nvSpPr>
        <p:spPr>
          <a:xfrm>
            <a:off x="452284" y="2281085"/>
            <a:ext cx="11130116" cy="4345858"/>
          </a:xfrm>
        </p:spPr>
        <p:txBody>
          <a:bodyPr>
            <a:normAutofit fontScale="85000" lnSpcReduction="20000"/>
          </a:bodyPr>
          <a:lstStyle/>
          <a:p>
            <a:pPr marL="0" indent="0">
              <a:buNone/>
            </a:pPr>
            <a:r>
              <a:rPr lang="pl-PL" b="0" i="0" dirty="0">
                <a:solidFill>
                  <a:srgbClr val="000000"/>
                </a:solidFill>
                <a:effectLst/>
                <a:highlight>
                  <a:srgbClr val="FFFFFF"/>
                </a:highlight>
                <a:latin typeface="Open sans" panose="020B0606030504020204" pitchFamily="34" charset="0"/>
              </a:rPr>
              <a:t>Zanim wyroby medyczne trafią na rynek po raz pierwszy, muszą przejść procedurę oceny zgodności. Potwierdza ona, czy dany wyrób spełnia wszystkie wymagania zasadnicze, które się do niego odnoszą.</a:t>
            </a:r>
          </a:p>
          <a:p>
            <a:pPr marL="0" indent="0">
              <a:buNone/>
            </a:pPr>
            <a:endParaRPr lang="pl-PL" dirty="0">
              <a:solidFill>
                <a:srgbClr val="000000"/>
              </a:solidFill>
              <a:highlight>
                <a:srgbClr val="FFFFFF"/>
              </a:highlight>
              <a:latin typeface="Open sans" panose="020B0606030504020204" pitchFamily="34" charset="0"/>
            </a:endParaRPr>
          </a:p>
          <a:p>
            <a:pPr marL="0" indent="0" algn="l">
              <a:buNone/>
            </a:pPr>
            <a:r>
              <a:rPr lang="pl-PL" b="0" dirty="0">
                <a:solidFill>
                  <a:srgbClr val="000000"/>
                </a:solidFill>
                <a:effectLst/>
                <a:highlight>
                  <a:srgbClr val="FFFFFF"/>
                </a:highlight>
                <a:latin typeface="Open sans" panose="020B0606030504020204" pitchFamily="34" charset="0"/>
              </a:rPr>
              <a:t>Procedurę przeprowadza się w zależności od klasy wyrobu medycznego, która wskazuje ryzyko jego użycia.</a:t>
            </a:r>
          </a:p>
          <a:p>
            <a:pPr algn="l">
              <a:buFont typeface="Arial" panose="020B0604020202020204" pitchFamily="34" charset="0"/>
              <a:buChar char="•"/>
            </a:pPr>
            <a:r>
              <a:rPr lang="pl-PL" b="0" i="0" dirty="0">
                <a:solidFill>
                  <a:srgbClr val="000000"/>
                </a:solidFill>
                <a:effectLst/>
                <a:highlight>
                  <a:srgbClr val="FFFFFF"/>
                </a:highlight>
                <a:latin typeface="Open sans" panose="020B0606030504020204" pitchFamily="34" charset="0"/>
              </a:rPr>
              <a:t>Dla wyrobów medycznych I klasy ryzyka (niesterylnych i bez funkcji pomiarowej np. materac) – wytwórca samodzielnie przeprowadza ocenę zgodności w tym przygotowuję ocenę kliniczną, wystawia deklarację zgodności i oznakowuje swój wyrób znakiem CE.</a:t>
            </a:r>
          </a:p>
          <a:p>
            <a:pPr algn="l">
              <a:buFont typeface="Arial" panose="020B0604020202020204" pitchFamily="34" charset="0"/>
              <a:buChar char="•"/>
            </a:pPr>
            <a:r>
              <a:rPr lang="pl-PL" b="0" i="0" dirty="0">
                <a:solidFill>
                  <a:srgbClr val="000000"/>
                </a:solidFill>
                <a:effectLst/>
                <a:highlight>
                  <a:srgbClr val="FFFFFF"/>
                </a:highlight>
                <a:latin typeface="Open sans" panose="020B0606030504020204" pitchFamily="34" charset="0"/>
              </a:rPr>
              <a:t>Dla wyrobów o wyższych klasach ryzyka – w procedurze oceny zgodności musi uczestniczyć jednostka notyfikowana. </a:t>
            </a:r>
            <a:endParaRPr lang="pl-PL" dirty="0"/>
          </a:p>
        </p:txBody>
      </p:sp>
    </p:spTree>
    <p:extLst>
      <p:ext uri="{BB962C8B-B14F-4D97-AF65-F5344CB8AC3E}">
        <p14:creationId xmlns:p14="http://schemas.microsoft.com/office/powerpoint/2010/main" val="4265369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0D0EB13-6A95-2885-2E09-228CBF331FB1}"/>
              </a:ext>
            </a:extLst>
          </p:cNvPr>
          <p:cNvSpPr>
            <a:spLocks noGrp="1"/>
          </p:cNvSpPr>
          <p:nvPr>
            <p:ph type="title"/>
          </p:nvPr>
        </p:nvSpPr>
        <p:spPr>
          <a:xfrm>
            <a:off x="452284" y="761999"/>
            <a:ext cx="11130116" cy="879988"/>
          </a:xfrm>
        </p:spPr>
        <p:txBody>
          <a:bodyPr>
            <a:normAutofit fontScale="90000"/>
          </a:bodyPr>
          <a:lstStyle/>
          <a:p>
            <a:pPr algn="ctr"/>
            <a:r>
              <a:rPr lang="pl-PL" sz="3600" dirty="0"/>
              <a:t>Co jeszcze musi się wydarzyć aby móc sprzedawać materace medyczne?</a:t>
            </a:r>
          </a:p>
        </p:txBody>
      </p:sp>
      <p:sp>
        <p:nvSpPr>
          <p:cNvPr id="3" name="Symbol zastępczy zawartości 2">
            <a:extLst>
              <a:ext uri="{FF2B5EF4-FFF2-40B4-BE49-F238E27FC236}">
                <a16:creationId xmlns:a16="http://schemas.microsoft.com/office/drawing/2014/main" id="{1491E20E-32E7-D1AA-1C5B-9C34722C9273}"/>
              </a:ext>
            </a:extLst>
          </p:cNvPr>
          <p:cNvSpPr>
            <a:spLocks noGrp="1"/>
          </p:cNvSpPr>
          <p:nvPr>
            <p:ph idx="1"/>
          </p:nvPr>
        </p:nvSpPr>
        <p:spPr>
          <a:xfrm>
            <a:off x="452284" y="1759974"/>
            <a:ext cx="11130116" cy="4866969"/>
          </a:xfrm>
        </p:spPr>
        <p:txBody>
          <a:bodyPr>
            <a:normAutofit fontScale="92500" lnSpcReduction="20000"/>
          </a:bodyPr>
          <a:lstStyle/>
          <a:p>
            <a:pPr marL="0" indent="0">
              <a:buNone/>
            </a:pPr>
            <a:r>
              <a:rPr lang="pl-PL" b="0" i="0" dirty="0">
                <a:solidFill>
                  <a:srgbClr val="000000"/>
                </a:solidFill>
                <a:effectLst/>
                <a:highlight>
                  <a:srgbClr val="FFFFFF"/>
                </a:highlight>
                <a:latin typeface="Open sans" panose="020B0606030504020204" pitchFamily="34" charset="0"/>
              </a:rPr>
              <a:t>Wyroby medyczne, które trafią na polski rynek, muszą mieć wyraźne oznakowania i instrukcje używania w języku polskim lub muszą być one wyrażone za pomocą zharmonizowanych symboli lub rozpoznawalnych kodów.</a:t>
            </a:r>
          </a:p>
          <a:p>
            <a:pPr marL="0" indent="0">
              <a:buNone/>
            </a:pPr>
            <a:endParaRPr lang="pl-PL" sz="1200" dirty="0">
              <a:solidFill>
                <a:srgbClr val="000000"/>
              </a:solidFill>
              <a:highlight>
                <a:srgbClr val="FFFFFF"/>
              </a:highlight>
              <a:latin typeface="Open sans" panose="020B0606030504020204" pitchFamily="34" charset="0"/>
            </a:endParaRPr>
          </a:p>
          <a:p>
            <a:pPr marL="0" indent="0">
              <a:buNone/>
            </a:pPr>
            <a:r>
              <a:rPr lang="pl-PL" b="0" i="0" dirty="0">
                <a:solidFill>
                  <a:srgbClr val="000000"/>
                </a:solidFill>
                <a:effectLst/>
                <a:highlight>
                  <a:srgbClr val="FFFFFF"/>
                </a:highlight>
                <a:latin typeface="Open sans" panose="020B0606030504020204" pitchFamily="34" charset="0"/>
              </a:rPr>
              <a:t>Przed pierwszym wprowadzeniem do obrotu w UE poprzez rynek polski wyrób medyczny musi zostać zgłoszony do prezesa Urzędu Rejestracji Produktów Leczniczych, Wyrobów Medycznych i Produktów Biobójczych – </a:t>
            </a:r>
            <a:r>
              <a:rPr lang="pl-PL" b="1" i="0" dirty="0">
                <a:solidFill>
                  <a:srgbClr val="000000"/>
                </a:solidFill>
                <a:effectLst/>
                <a:highlight>
                  <a:srgbClr val="FFFFFF"/>
                </a:highlight>
                <a:latin typeface="Open sans" panose="020B0606030504020204" pitchFamily="34" charset="0"/>
              </a:rPr>
              <a:t>w terminie 14 dni</a:t>
            </a:r>
            <a:r>
              <a:rPr lang="pl-PL" b="0" i="0" dirty="0">
                <a:solidFill>
                  <a:srgbClr val="000000"/>
                </a:solidFill>
                <a:effectLst/>
                <a:highlight>
                  <a:srgbClr val="FFFFFF"/>
                </a:highlight>
                <a:latin typeface="Open sans" panose="020B0606030504020204" pitchFamily="34" charset="0"/>
              </a:rPr>
              <a:t>.</a:t>
            </a:r>
          </a:p>
          <a:p>
            <a:pPr marL="0" indent="0">
              <a:buNone/>
            </a:pPr>
            <a:endParaRPr lang="pl-PL" b="0" i="0" dirty="0">
              <a:solidFill>
                <a:srgbClr val="000000"/>
              </a:solidFill>
              <a:effectLst/>
              <a:highlight>
                <a:srgbClr val="FFFFFF"/>
              </a:highlight>
              <a:latin typeface="Open sans" panose="020B0606030504020204" pitchFamily="34" charset="0"/>
            </a:endParaRPr>
          </a:p>
          <a:p>
            <a:pPr marL="0" indent="0">
              <a:buNone/>
            </a:pPr>
            <a:r>
              <a:rPr lang="pl-PL" b="1" dirty="0">
                <a:solidFill>
                  <a:srgbClr val="000000"/>
                </a:solidFill>
                <a:highlight>
                  <a:srgbClr val="FFFFFF"/>
                </a:highlight>
                <a:latin typeface="Open sans" panose="020B0606030504020204" pitchFamily="34" charset="0"/>
              </a:rPr>
              <a:t>Znak CE </a:t>
            </a:r>
            <a:r>
              <a:rPr lang="pl-PL" dirty="0">
                <a:solidFill>
                  <a:srgbClr val="000000"/>
                </a:solidFill>
                <a:highlight>
                  <a:srgbClr val="FFFFFF"/>
                </a:highlight>
                <a:latin typeface="Open sans" panose="020B0606030504020204" pitchFamily="34" charset="0"/>
              </a:rPr>
              <a:t>- </a:t>
            </a:r>
            <a:r>
              <a:rPr lang="pl-PL" b="0" i="0" dirty="0">
                <a:solidFill>
                  <a:srgbClr val="000000"/>
                </a:solidFill>
                <a:effectLst/>
                <a:highlight>
                  <a:srgbClr val="FFFFFF"/>
                </a:highlight>
                <a:latin typeface="Open sans" panose="020B0606030504020204" pitchFamily="34" charset="0"/>
              </a:rPr>
              <a:t>Jest to deklaracja wytwórcy, że wyrób, który został wprowadzany do obrotu, spełnia wymagania zasadnicze oraz przepisy prawa, normy jakości i bezpieczeństwa dotyczące tego wyrobu.</a:t>
            </a:r>
            <a:endParaRPr lang="pl-PL" dirty="0">
              <a:solidFill>
                <a:srgbClr val="000000"/>
              </a:solidFill>
              <a:highlight>
                <a:srgbClr val="FFFFFF"/>
              </a:highlight>
              <a:latin typeface="Open sans" panose="020B0606030504020204" pitchFamily="34" charset="0"/>
            </a:endParaRPr>
          </a:p>
          <a:p>
            <a:pPr marL="0" indent="0">
              <a:buNone/>
            </a:pPr>
            <a:endParaRPr lang="pl-PL" dirty="0"/>
          </a:p>
        </p:txBody>
      </p:sp>
    </p:spTree>
    <p:extLst>
      <p:ext uri="{BB962C8B-B14F-4D97-AF65-F5344CB8AC3E}">
        <p14:creationId xmlns:p14="http://schemas.microsoft.com/office/powerpoint/2010/main" val="2274217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0D0EB13-6A95-2885-2E09-228CBF331FB1}"/>
              </a:ext>
            </a:extLst>
          </p:cNvPr>
          <p:cNvSpPr>
            <a:spLocks noGrp="1"/>
          </p:cNvSpPr>
          <p:nvPr>
            <p:ph type="title"/>
          </p:nvPr>
        </p:nvSpPr>
        <p:spPr>
          <a:xfrm>
            <a:off x="452283" y="961001"/>
            <a:ext cx="11533239" cy="789141"/>
          </a:xfrm>
        </p:spPr>
        <p:txBody>
          <a:bodyPr>
            <a:normAutofit fontScale="90000"/>
          </a:bodyPr>
          <a:lstStyle/>
          <a:p>
            <a:pPr algn="ctr"/>
            <a:r>
              <a:rPr lang="pl-PL" sz="3600" dirty="0"/>
              <a:t>Co to oznacza, że materac ma status wyrobu medycznego ?</a:t>
            </a:r>
          </a:p>
        </p:txBody>
      </p:sp>
      <p:sp>
        <p:nvSpPr>
          <p:cNvPr id="3" name="Symbol zastępczy zawartości 2">
            <a:extLst>
              <a:ext uri="{FF2B5EF4-FFF2-40B4-BE49-F238E27FC236}">
                <a16:creationId xmlns:a16="http://schemas.microsoft.com/office/drawing/2014/main" id="{1491E20E-32E7-D1AA-1C5B-9C34722C9273}"/>
              </a:ext>
            </a:extLst>
          </p:cNvPr>
          <p:cNvSpPr>
            <a:spLocks noGrp="1"/>
          </p:cNvSpPr>
          <p:nvPr>
            <p:ph idx="1"/>
          </p:nvPr>
        </p:nvSpPr>
        <p:spPr>
          <a:xfrm>
            <a:off x="452284" y="1949144"/>
            <a:ext cx="11287432" cy="4667966"/>
          </a:xfrm>
        </p:spPr>
        <p:txBody>
          <a:bodyPr>
            <a:normAutofit fontScale="85000" lnSpcReduction="20000"/>
          </a:bodyPr>
          <a:lstStyle/>
          <a:p>
            <a:pPr>
              <a:buFont typeface="Wingdings" panose="05000000000000000000" pitchFamily="2" charset="2"/>
              <a:buChar char="ü"/>
            </a:pPr>
            <a:r>
              <a:rPr lang="pl-PL" dirty="0"/>
              <a:t>Został tak zaprojektowany aby posiadał odpowiednie wskazania terapeutyczne i zastosowanie terapeutyczne poprzez dobranie odpowiedniej konstrukcji oraz użycia odpowiednich komponentów. </a:t>
            </a:r>
          </a:p>
          <a:p>
            <a:pPr>
              <a:buFont typeface="Wingdings" panose="05000000000000000000" pitchFamily="2" charset="2"/>
              <a:buChar char="ü"/>
            </a:pPr>
            <a:r>
              <a:rPr lang="pl-PL" dirty="0"/>
              <a:t>Posiada aktualną ocenę kliniczną przeprowadzoną przez dyplomowanego lekarza. Ocena kliniczna musi być przeprowadzona zgodnie z wytycznymi Unii Europejskiej</a:t>
            </a:r>
          </a:p>
          <a:p>
            <a:pPr marL="0" indent="0">
              <a:buNone/>
            </a:pPr>
            <a:endParaRPr lang="pl-PL" dirty="0"/>
          </a:p>
          <a:p>
            <a:pPr marL="0" indent="0">
              <a:buNone/>
            </a:pPr>
            <a:r>
              <a:rPr lang="pl-PL" dirty="0"/>
              <a:t>Celem przeprowadzenia </a:t>
            </a:r>
            <a:r>
              <a:rPr lang="pl-PL" b="1" dirty="0"/>
              <a:t>oceny klinicznej </a:t>
            </a:r>
            <a:r>
              <a:rPr lang="pl-PL" dirty="0"/>
              <a:t>jest pozyskanie, analiza, podsumowanie wszystkich dostępnych danych klinicznych dotyczących bezpieczeństwa i działania wyrobu w celu wykazania:</a:t>
            </a:r>
          </a:p>
          <a:p>
            <a:pPr marL="0" indent="0">
              <a:buNone/>
            </a:pPr>
            <a:r>
              <a:rPr lang="pl-PL" dirty="0"/>
              <a:t>• Że wyrób jest odpowiedni dla wskazanego zastosowania;</a:t>
            </a:r>
          </a:p>
          <a:p>
            <a:pPr marL="0" indent="0">
              <a:buNone/>
            </a:pPr>
            <a:r>
              <a:rPr lang="pl-PL" dirty="0"/>
              <a:t>• Zgodności z odpowiednimi ogólnymi wymogami dotyczącymi bezpieczeństwa i skuteczności działania ocenianego wyrobu medycznego</a:t>
            </a:r>
          </a:p>
          <a:p>
            <a:pPr marL="0" indent="0">
              <a:buNone/>
            </a:pPr>
            <a:r>
              <a:rPr lang="pl-PL" dirty="0"/>
              <a:t>• Dopuszczalności profilu bezpieczeństwa do ryzyka</a:t>
            </a:r>
          </a:p>
          <a:p>
            <a:pPr marL="0" indent="0">
              <a:buNone/>
            </a:pPr>
            <a:endParaRPr lang="pl-PL" dirty="0"/>
          </a:p>
        </p:txBody>
      </p:sp>
    </p:spTree>
    <p:extLst>
      <p:ext uri="{BB962C8B-B14F-4D97-AF65-F5344CB8AC3E}">
        <p14:creationId xmlns:p14="http://schemas.microsoft.com/office/powerpoint/2010/main" val="2885734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394493C-0261-A604-3532-44028E0540BC}"/>
              </a:ext>
            </a:extLst>
          </p:cNvPr>
          <p:cNvSpPr>
            <a:spLocks noGrp="1"/>
          </p:cNvSpPr>
          <p:nvPr>
            <p:ph idx="1"/>
          </p:nvPr>
        </p:nvSpPr>
        <p:spPr>
          <a:xfrm>
            <a:off x="1517904" y="1386348"/>
            <a:ext cx="9144000" cy="4712700"/>
          </a:xfrm>
        </p:spPr>
        <p:txBody>
          <a:bodyPr/>
          <a:lstStyle/>
          <a:p>
            <a:pPr marL="0" indent="0" algn="ctr">
              <a:buNone/>
            </a:pPr>
            <a:endParaRPr lang="pl-PL" b="1" i="1" dirty="0"/>
          </a:p>
          <a:p>
            <a:pPr marL="0" indent="0" algn="ctr">
              <a:buNone/>
            </a:pPr>
            <a:endParaRPr lang="pl-PL" sz="1000" b="1" i="1" dirty="0"/>
          </a:p>
          <a:p>
            <a:pPr marL="0" indent="0" algn="ctr">
              <a:buNone/>
            </a:pPr>
            <a:r>
              <a:rPr lang="pl-PL" sz="2800" i="1" dirty="0"/>
              <a:t>Podsumowując, zwykły materac różni się tym od materaca medycznego, że nie ma przeprowadzonej oceny zgodności z wymaganiami prawa Unii Europejskiej pod kątem wymagań dla wyrobów medycznych oraz nie ma przeprowadzonej oceny klinicznej dla zaprojektowanych wskazań i właściwości terapeutycznych. </a:t>
            </a:r>
          </a:p>
        </p:txBody>
      </p:sp>
    </p:spTree>
    <p:extLst>
      <p:ext uri="{BB962C8B-B14F-4D97-AF65-F5344CB8AC3E}">
        <p14:creationId xmlns:p14="http://schemas.microsoft.com/office/powerpoint/2010/main" val="2219838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0D0EB13-6A95-2885-2E09-228CBF331FB1}"/>
              </a:ext>
            </a:extLst>
          </p:cNvPr>
          <p:cNvSpPr>
            <a:spLocks noGrp="1"/>
          </p:cNvSpPr>
          <p:nvPr>
            <p:ph type="title"/>
          </p:nvPr>
        </p:nvSpPr>
        <p:spPr>
          <a:xfrm>
            <a:off x="452283" y="961001"/>
            <a:ext cx="11533239" cy="789141"/>
          </a:xfrm>
        </p:spPr>
        <p:txBody>
          <a:bodyPr>
            <a:normAutofit/>
          </a:bodyPr>
          <a:lstStyle/>
          <a:p>
            <a:pPr algn="ctr"/>
            <a:r>
              <a:rPr lang="pl-PL" sz="3600" dirty="0"/>
              <a:t>Dla kogo są materace medyczne?</a:t>
            </a:r>
          </a:p>
        </p:txBody>
      </p:sp>
      <p:sp>
        <p:nvSpPr>
          <p:cNvPr id="3" name="Symbol zastępczy zawartości 2">
            <a:extLst>
              <a:ext uri="{FF2B5EF4-FFF2-40B4-BE49-F238E27FC236}">
                <a16:creationId xmlns:a16="http://schemas.microsoft.com/office/drawing/2014/main" id="{1491E20E-32E7-D1AA-1C5B-9C34722C9273}"/>
              </a:ext>
            </a:extLst>
          </p:cNvPr>
          <p:cNvSpPr>
            <a:spLocks noGrp="1"/>
          </p:cNvSpPr>
          <p:nvPr>
            <p:ph idx="1"/>
          </p:nvPr>
        </p:nvSpPr>
        <p:spPr>
          <a:xfrm>
            <a:off x="452284" y="1949144"/>
            <a:ext cx="11287432" cy="4667966"/>
          </a:xfrm>
        </p:spPr>
        <p:txBody>
          <a:bodyPr>
            <a:normAutofit lnSpcReduction="10000"/>
          </a:bodyPr>
          <a:lstStyle/>
          <a:p>
            <a:pPr marL="0" indent="0">
              <a:buNone/>
            </a:pPr>
            <a:r>
              <a:rPr lang="pl-PL" dirty="0"/>
              <a:t>Materace medyczne SleepMed w przeprowadzonej ocenie klinicznej i ocenie zgodności mają jasno określone wskazanie oraz grupę docelową i populację użytkowników: </a:t>
            </a:r>
          </a:p>
          <a:p>
            <a:pPr marL="0" indent="0">
              <a:buNone/>
            </a:pPr>
            <a:endParaRPr lang="pl-PL" dirty="0"/>
          </a:p>
          <a:p>
            <a:pPr marL="0" indent="0">
              <a:buNone/>
            </a:pPr>
            <a:r>
              <a:rPr lang="pl-PL" dirty="0"/>
              <a:t>Produkowane przez ABComfort Sp. z o. o materace (różne typy/modele) są przeznaczone dla dorosłych użytkowników w trzech przewidzianych zastosowaniach:</a:t>
            </a:r>
          </a:p>
          <a:p>
            <a:pPr marL="0" indent="0">
              <a:buNone/>
            </a:pPr>
            <a:r>
              <a:rPr lang="pl-PL" dirty="0"/>
              <a:t>• Przeciwdziałaniu powstawania odleżyn</a:t>
            </a:r>
          </a:p>
          <a:p>
            <a:pPr marL="0" indent="0">
              <a:buNone/>
            </a:pPr>
            <a:r>
              <a:rPr lang="pl-PL" dirty="0"/>
              <a:t>• Wspomaganiu procesu rehabilitacji wad postawy</a:t>
            </a:r>
          </a:p>
          <a:p>
            <a:pPr marL="0" indent="0">
              <a:buNone/>
            </a:pPr>
            <a:r>
              <a:rPr lang="pl-PL" dirty="0"/>
              <a:t>• Profilaktyce wad rozwoju układu ruchowego (mięśniowo-szkieletowego)</a:t>
            </a:r>
          </a:p>
          <a:p>
            <a:pPr marL="0" indent="0">
              <a:buNone/>
            </a:pPr>
            <a:endParaRPr lang="pl-PL" dirty="0"/>
          </a:p>
        </p:txBody>
      </p:sp>
    </p:spTree>
    <p:extLst>
      <p:ext uri="{BB962C8B-B14F-4D97-AF65-F5344CB8AC3E}">
        <p14:creationId xmlns:p14="http://schemas.microsoft.com/office/powerpoint/2010/main" val="3627002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1491E20E-32E7-D1AA-1C5B-9C34722C9273}"/>
              </a:ext>
            </a:extLst>
          </p:cNvPr>
          <p:cNvSpPr>
            <a:spLocks noGrp="1"/>
          </p:cNvSpPr>
          <p:nvPr>
            <p:ph idx="1"/>
          </p:nvPr>
        </p:nvSpPr>
        <p:spPr>
          <a:xfrm>
            <a:off x="452284" y="1042219"/>
            <a:ext cx="11287432" cy="5574891"/>
          </a:xfrm>
        </p:spPr>
        <p:txBody>
          <a:bodyPr>
            <a:normAutofit/>
          </a:bodyPr>
          <a:lstStyle/>
          <a:p>
            <a:pPr>
              <a:buFont typeface="Wingdings" panose="05000000000000000000" pitchFamily="2" charset="2"/>
              <a:buChar char="Ø"/>
            </a:pPr>
            <a:r>
              <a:rPr lang="pl-PL" b="1" dirty="0"/>
              <a:t> </a:t>
            </a:r>
            <a:r>
              <a:rPr lang="pl-PL" b="1" dirty="0">
                <a:solidFill>
                  <a:schemeClr val="accent6">
                    <a:lumMod val="75000"/>
                  </a:schemeClr>
                </a:solidFill>
              </a:rPr>
              <a:t>Przeciwdziałanie powstawania odleżyn</a:t>
            </a:r>
          </a:p>
          <a:p>
            <a:pPr marL="0" indent="0">
              <a:buNone/>
            </a:pPr>
            <a:endParaRPr lang="pl-PL" dirty="0"/>
          </a:p>
          <a:p>
            <a:pPr marL="0" indent="0">
              <a:buNone/>
            </a:pPr>
            <a:r>
              <a:rPr lang="pl-PL" dirty="0"/>
              <a:t>Właściwości przeciwodleżynowe materacy zależą w największym stopniu od  wierzchniej warstwy komfortowej, która ma za zadanie zapewnić prawidłowe krążenie, tj. nie blokować przepływu krwi, gwarantując tym samym lepsze ukrwienie komórek ciała.</a:t>
            </a:r>
          </a:p>
          <a:p>
            <a:pPr marL="0" indent="0">
              <a:buNone/>
            </a:pPr>
            <a:r>
              <a:rPr lang="pl-PL" dirty="0"/>
              <a:t>W materacach przeciwodleżynowych te właściwości zapewnia pianka termoelastyczna.</a:t>
            </a:r>
          </a:p>
        </p:txBody>
      </p:sp>
    </p:spTree>
    <p:extLst>
      <p:ext uri="{BB962C8B-B14F-4D97-AF65-F5344CB8AC3E}">
        <p14:creationId xmlns:p14="http://schemas.microsoft.com/office/powerpoint/2010/main" val="75640426"/>
      </p:ext>
    </p:extLst>
  </p:cSld>
  <p:clrMapOvr>
    <a:masterClrMapping/>
  </p:clrMapOvr>
</p:sld>
</file>

<file path=ppt/theme/theme1.xml><?xml version="1.0" encoding="utf-8"?>
<a:theme xmlns:a="http://schemas.openxmlformats.org/drawingml/2006/main" name="PrismaticVTI">
  <a:themeElements>
    <a:clrScheme name="AnalogousFromLightSeedRightStep">
      <a:dk1>
        <a:srgbClr val="000000"/>
      </a:dk1>
      <a:lt1>
        <a:srgbClr val="FFFFFF"/>
      </a:lt1>
      <a:dk2>
        <a:srgbClr val="3A3621"/>
      </a:dk2>
      <a:lt2>
        <a:srgbClr val="E2E8E5"/>
      </a:lt2>
      <a:accent1>
        <a:srgbClr val="EA73A4"/>
      </a:accent1>
      <a:accent2>
        <a:srgbClr val="E55454"/>
      </a:accent2>
      <a:accent3>
        <a:srgbClr val="E59053"/>
      </a:accent3>
      <a:accent4>
        <a:srgbClr val="B6A343"/>
      </a:accent4>
      <a:accent5>
        <a:srgbClr val="95AB54"/>
      </a:accent5>
      <a:accent6>
        <a:srgbClr val="69B643"/>
      </a:accent6>
      <a:hlink>
        <a:srgbClr val="578F78"/>
      </a:hlink>
      <a:folHlink>
        <a:srgbClr val="7F7F7F"/>
      </a:folHlink>
    </a:clrScheme>
    <a:fontScheme name="Custom 166">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ismaticVTI" id="{DA44D624-A564-4DE8-8446-0CD5C485C979}" vid="{8B2B1550-B69C-4156-BAEC-B2E559F94BDB}"/>
    </a:ext>
  </a:extLst>
</a:theme>
</file>

<file path=docProps/app.xml><?xml version="1.0" encoding="utf-8"?>
<Properties xmlns="http://schemas.openxmlformats.org/officeDocument/2006/extended-properties" xmlns:vt="http://schemas.openxmlformats.org/officeDocument/2006/docPropsVTypes">
  <TotalTime>106</TotalTime>
  <Words>1342</Words>
  <Application>Microsoft Office PowerPoint</Application>
  <PresentationFormat>Panoramiczny</PresentationFormat>
  <Paragraphs>87</Paragraphs>
  <Slides>16</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16</vt:i4>
      </vt:variant>
    </vt:vector>
  </HeadingPairs>
  <TitlesOfParts>
    <vt:vector size="22" baseType="lpstr">
      <vt:lpstr>Aharoni</vt:lpstr>
      <vt:lpstr>Arial</vt:lpstr>
      <vt:lpstr>Avenir Next LT Pro</vt:lpstr>
      <vt:lpstr>Open Sans</vt:lpstr>
      <vt:lpstr>Wingdings</vt:lpstr>
      <vt:lpstr>PrismaticVTI</vt:lpstr>
      <vt:lpstr>Przewodnik po wyrobach medycznych</vt:lpstr>
      <vt:lpstr>Co to jest w ogóle wyrób medyczny:</vt:lpstr>
      <vt:lpstr>Jak klasyfikujemy wyroby medyczne:</vt:lpstr>
      <vt:lpstr>Jakie są warunki wprowadzania wyrobu medycznego do sprzedaży i używania ?</vt:lpstr>
      <vt:lpstr>Co jeszcze musi się wydarzyć aby móc sprzedawać materace medyczne?</vt:lpstr>
      <vt:lpstr>Co to oznacza, że materac ma status wyrobu medycznego ?</vt:lpstr>
      <vt:lpstr>Prezentacja programu PowerPoint</vt:lpstr>
      <vt:lpstr>Dla kogo są materace medyczne?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Jak wybrać idealny materac medyczny dla siebie?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Justyna Kuchniczak</dc:creator>
  <cp:lastModifiedBy>Justyna</cp:lastModifiedBy>
  <cp:revision>28</cp:revision>
  <dcterms:created xsi:type="dcterms:W3CDTF">2024-07-19T09:03:57Z</dcterms:created>
  <dcterms:modified xsi:type="dcterms:W3CDTF">2024-07-19T10:50:23Z</dcterms:modified>
</cp:coreProperties>
</file>